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72" r:id="rId3"/>
    <p:sldId id="362" r:id="rId4"/>
    <p:sldId id="363" r:id="rId5"/>
    <p:sldId id="364" r:id="rId6"/>
    <p:sldId id="365" r:id="rId7"/>
    <p:sldId id="367" r:id="rId8"/>
    <p:sldId id="320" r:id="rId9"/>
    <p:sldId id="368" r:id="rId10"/>
    <p:sldId id="278" r:id="rId11"/>
    <p:sldId id="316" r:id="rId12"/>
    <p:sldId id="355" r:id="rId13"/>
    <p:sldId id="372" r:id="rId14"/>
    <p:sldId id="370" r:id="rId15"/>
    <p:sldId id="315" r:id="rId16"/>
    <p:sldId id="351" r:id="rId17"/>
    <p:sldId id="353" r:id="rId18"/>
    <p:sldId id="371" r:id="rId19"/>
    <p:sldId id="342" r:id="rId20"/>
    <p:sldId id="323" r:id="rId21"/>
    <p:sldId id="313" r:id="rId22"/>
    <p:sldId id="300" r:id="rId23"/>
    <p:sldId id="343" r:id="rId24"/>
    <p:sldId id="357" r:id="rId25"/>
    <p:sldId id="358" r:id="rId26"/>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apo Rantanen" initials="AR"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40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Normaali tyyli 3 - Korostu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0" autoAdjust="0"/>
    <p:restoredTop sz="94697" autoAdjust="0"/>
  </p:normalViewPr>
  <p:slideViewPr>
    <p:cSldViewPr>
      <p:cViewPr>
        <p:scale>
          <a:sx n="118" d="100"/>
          <a:sy n="118" d="100"/>
        </p:scale>
        <p:origin x="-1422"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836"/>
    </p:cViewPr>
  </p:sorter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350776-F1E4-47B8-98BB-B168DE157805}" type="datetimeFigureOut">
              <a:rPr lang="fi-FI" smtClean="0"/>
              <a:pPr/>
              <a:t>9.5.2018</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F5F44F-5AB7-4B26-89A1-91ED06D8DE3A}" type="slidenum">
              <a:rPr lang="fi-FI" smtClean="0"/>
              <a:pPr/>
              <a:t>‹#›</a:t>
            </a:fld>
            <a:endParaRPr lang="fi-FI"/>
          </a:p>
        </p:txBody>
      </p:sp>
    </p:spTree>
    <p:extLst>
      <p:ext uri="{BB962C8B-B14F-4D97-AF65-F5344CB8AC3E}">
        <p14:creationId xmlns:p14="http://schemas.microsoft.com/office/powerpoint/2010/main" val="1564011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C1F5F44F-5AB7-4B26-89A1-91ED06D8DE3A}" type="slidenum">
              <a:rPr lang="fi-FI" smtClean="0"/>
              <a:pPr/>
              <a:t>1</a:t>
            </a:fld>
            <a:endParaRPr lang="fi-FI"/>
          </a:p>
        </p:txBody>
      </p:sp>
    </p:spTree>
    <p:extLst>
      <p:ext uri="{BB962C8B-B14F-4D97-AF65-F5344CB8AC3E}">
        <p14:creationId xmlns:p14="http://schemas.microsoft.com/office/powerpoint/2010/main" val="3505037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a:t>Muokkaa perustyyl. napsautt.</a:t>
            </a:r>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5875989D-0FDA-4C4C-BBBA-2BE67DDBD9EF}" type="datetime1">
              <a:rPr lang="fi-FI" smtClean="0"/>
              <a:pPr/>
              <a:t>9.5.2018</a:t>
            </a:fld>
            <a:endParaRPr lang="fi-FI"/>
          </a:p>
        </p:txBody>
      </p:sp>
      <p:sp>
        <p:nvSpPr>
          <p:cNvPr id="5" name="Alatunnisteen paikkamerkki 4"/>
          <p:cNvSpPr>
            <a:spLocks noGrp="1"/>
          </p:cNvSpPr>
          <p:nvPr>
            <p:ph type="ftr" sz="quarter" idx="11"/>
          </p:nvPr>
        </p:nvSpPr>
        <p:spPr/>
        <p:txBody>
          <a:bodyPr/>
          <a:lstStyle/>
          <a:p>
            <a:r>
              <a:rPr lang="fi-FI"/>
              <a:t>Diojen käyttökoulutus, Anni Peltonen</a:t>
            </a:r>
          </a:p>
        </p:txBody>
      </p:sp>
      <p:sp>
        <p:nvSpPr>
          <p:cNvPr id="6" name="Dian numeron paikkamerkki 5"/>
          <p:cNvSpPr>
            <a:spLocks noGrp="1"/>
          </p:cNvSpPr>
          <p:nvPr>
            <p:ph type="sldNum" sz="quarter" idx="12"/>
          </p:nvPr>
        </p:nvSpPr>
        <p:spPr/>
        <p:txBody>
          <a:bodyPr/>
          <a:lstStyle/>
          <a:p>
            <a:fld id="{6C123F4C-E3EF-4CED-A88E-CAD6544A60BE}" type="slidenum">
              <a:rPr lang="fi-FI" smtClean="0"/>
              <a:pPr/>
              <a:t>‹#›</a:t>
            </a:fld>
            <a:endParaRPr lang="fi-FI"/>
          </a:p>
        </p:txBody>
      </p:sp>
    </p:spTree>
    <p:extLst>
      <p:ext uri="{BB962C8B-B14F-4D97-AF65-F5344CB8AC3E}">
        <p14:creationId xmlns:p14="http://schemas.microsoft.com/office/powerpoint/2010/main" val="3844660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FA95EF63-744F-4CD7-92D3-99F5C99FC14F}" type="datetime1">
              <a:rPr lang="fi-FI" smtClean="0"/>
              <a:pPr/>
              <a:t>9.5.2018</a:t>
            </a:fld>
            <a:endParaRPr lang="fi-FI"/>
          </a:p>
        </p:txBody>
      </p:sp>
      <p:sp>
        <p:nvSpPr>
          <p:cNvPr id="5" name="Alatunnisteen paikkamerkki 4"/>
          <p:cNvSpPr>
            <a:spLocks noGrp="1"/>
          </p:cNvSpPr>
          <p:nvPr>
            <p:ph type="ftr" sz="quarter" idx="11"/>
          </p:nvPr>
        </p:nvSpPr>
        <p:spPr/>
        <p:txBody>
          <a:bodyPr/>
          <a:lstStyle/>
          <a:p>
            <a:r>
              <a:rPr lang="fi-FI"/>
              <a:t>Diojen käyttökoulutus, Anni Peltonen</a:t>
            </a:r>
          </a:p>
        </p:txBody>
      </p:sp>
      <p:sp>
        <p:nvSpPr>
          <p:cNvPr id="6" name="Dian numeron paikkamerkki 5"/>
          <p:cNvSpPr>
            <a:spLocks noGrp="1"/>
          </p:cNvSpPr>
          <p:nvPr>
            <p:ph type="sldNum" sz="quarter" idx="12"/>
          </p:nvPr>
        </p:nvSpPr>
        <p:spPr/>
        <p:txBody>
          <a:bodyPr/>
          <a:lstStyle/>
          <a:p>
            <a:fld id="{6C123F4C-E3EF-4CED-A88E-CAD6544A60BE}" type="slidenum">
              <a:rPr lang="fi-FI" smtClean="0"/>
              <a:pPr/>
              <a:t>‹#›</a:t>
            </a:fld>
            <a:endParaRPr lang="fi-FI"/>
          </a:p>
        </p:txBody>
      </p:sp>
    </p:spTree>
    <p:extLst>
      <p:ext uri="{BB962C8B-B14F-4D97-AF65-F5344CB8AC3E}">
        <p14:creationId xmlns:p14="http://schemas.microsoft.com/office/powerpoint/2010/main" val="3868449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3349150F-8DA0-4889-B7A2-135DBD549BDF}" type="datetime1">
              <a:rPr lang="fi-FI" smtClean="0"/>
              <a:pPr/>
              <a:t>9.5.2018</a:t>
            </a:fld>
            <a:endParaRPr lang="fi-FI"/>
          </a:p>
        </p:txBody>
      </p:sp>
      <p:sp>
        <p:nvSpPr>
          <p:cNvPr id="5" name="Alatunnisteen paikkamerkki 4"/>
          <p:cNvSpPr>
            <a:spLocks noGrp="1"/>
          </p:cNvSpPr>
          <p:nvPr>
            <p:ph type="ftr" sz="quarter" idx="11"/>
          </p:nvPr>
        </p:nvSpPr>
        <p:spPr/>
        <p:txBody>
          <a:bodyPr/>
          <a:lstStyle/>
          <a:p>
            <a:r>
              <a:rPr lang="fi-FI"/>
              <a:t>Diojen käyttökoulutus, Anni Peltonen</a:t>
            </a:r>
          </a:p>
        </p:txBody>
      </p:sp>
      <p:sp>
        <p:nvSpPr>
          <p:cNvPr id="6" name="Dian numeron paikkamerkki 5"/>
          <p:cNvSpPr>
            <a:spLocks noGrp="1"/>
          </p:cNvSpPr>
          <p:nvPr>
            <p:ph type="sldNum" sz="quarter" idx="12"/>
          </p:nvPr>
        </p:nvSpPr>
        <p:spPr/>
        <p:txBody>
          <a:bodyPr/>
          <a:lstStyle/>
          <a:p>
            <a:fld id="{6C123F4C-E3EF-4CED-A88E-CAD6544A60BE}" type="slidenum">
              <a:rPr lang="fi-FI" smtClean="0"/>
              <a:pPr/>
              <a:t>‹#›</a:t>
            </a:fld>
            <a:endParaRPr lang="fi-FI"/>
          </a:p>
        </p:txBody>
      </p:sp>
    </p:spTree>
    <p:extLst>
      <p:ext uri="{BB962C8B-B14F-4D97-AF65-F5344CB8AC3E}">
        <p14:creationId xmlns:p14="http://schemas.microsoft.com/office/powerpoint/2010/main" val="122853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7A56CE47-FA65-44A2-A193-AD0DF07E3D53}" type="datetime1">
              <a:rPr lang="fi-FI" smtClean="0"/>
              <a:pPr/>
              <a:t>9.5.2018</a:t>
            </a:fld>
            <a:endParaRPr lang="fi-FI"/>
          </a:p>
        </p:txBody>
      </p:sp>
      <p:sp>
        <p:nvSpPr>
          <p:cNvPr id="5" name="Alatunnisteen paikkamerkki 4"/>
          <p:cNvSpPr>
            <a:spLocks noGrp="1"/>
          </p:cNvSpPr>
          <p:nvPr>
            <p:ph type="ftr" sz="quarter" idx="11"/>
          </p:nvPr>
        </p:nvSpPr>
        <p:spPr/>
        <p:txBody>
          <a:bodyPr/>
          <a:lstStyle/>
          <a:p>
            <a:r>
              <a:rPr lang="fi-FI"/>
              <a:t>Diojen käyttökoulutus, Anni Peltonen</a:t>
            </a:r>
          </a:p>
        </p:txBody>
      </p:sp>
      <p:sp>
        <p:nvSpPr>
          <p:cNvPr id="6" name="Dian numeron paikkamerkki 5"/>
          <p:cNvSpPr>
            <a:spLocks noGrp="1"/>
          </p:cNvSpPr>
          <p:nvPr>
            <p:ph type="sldNum" sz="quarter" idx="12"/>
          </p:nvPr>
        </p:nvSpPr>
        <p:spPr/>
        <p:txBody>
          <a:bodyPr/>
          <a:lstStyle/>
          <a:p>
            <a:fld id="{6C123F4C-E3EF-4CED-A88E-CAD6544A60BE}" type="slidenum">
              <a:rPr lang="fi-FI" smtClean="0"/>
              <a:pPr/>
              <a:t>‹#›</a:t>
            </a:fld>
            <a:endParaRPr lang="fi-FI"/>
          </a:p>
        </p:txBody>
      </p:sp>
    </p:spTree>
    <p:extLst>
      <p:ext uri="{BB962C8B-B14F-4D97-AF65-F5344CB8AC3E}">
        <p14:creationId xmlns:p14="http://schemas.microsoft.com/office/powerpoint/2010/main" val="1005406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a:t>Muokkaa perustyyl. napsautt.</a:t>
            </a:r>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DC58EC30-B260-4093-9452-BBEFE27935C4}" type="datetime1">
              <a:rPr lang="fi-FI" smtClean="0"/>
              <a:pPr/>
              <a:t>9.5.2018</a:t>
            </a:fld>
            <a:endParaRPr lang="fi-FI"/>
          </a:p>
        </p:txBody>
      </p:sp>
      <p:sp>
        <p:nvSpPr>
          <p:cNvPr id="5" name="Alatunnisteen paikkamerkki 4"/>
          <p:cNvSpPr>
            <a:spLocks noGrp="1"/>
          </p:cNvSpPr>
          <p:nvPr>
            <p:ph type="ftr" sz="quarter" idx="11"/>
          </p:nvPr>
        </p:nvSpPr>
        <p:spPr/>
        <p:txBody>
          <a:bodyPr/>
          <a:lstStyle/>
          <a:p>
            <a:r>
              <a:rPr lang="fi-FI"/>
              <a:t>Diojen käyttökoulutus, Anni Peltonen</a:t>
            </a:r>
          </a:p>
        </p:txBody>
      </p:sp>
      <p:sp>
        <p:nvSpPr>
          <p:cNvPr id="6" name="Dian numeron paikkamerkki 5"/>
          <p:cNvSpPr>
            <a:spLocks noGrp="1"/>
          </p:cNvSpPr>
          <p:nvPr>
            <p:ph type="sldNum" sz="quarter" idx="12"/>
          </p:nvPr>
        </p:nvSpPr>
        <p:spPr/>
        <p:txBody>
          <a:bodyPr/>
          <a:lstStyle/>
          <a:p>
            <a:fld id="{6C123F4C-E3EF-4CED-A88E-CAD6544A60BE}" type="slidenum">
              <a:rPr lang="fi-FI" smtClean="0"/>
              <a:pPr/>
              <a:t>‹#›</a:t>
            </a:fld>
            <a:endParaRPr lang="fi-FI"/>
          </a:p>
        </p:txBody>
      </p:sp>
    </p:spTree>
    <p:extLst>
      <p:ext uri="{BB962C8B-B14F-4D97-AF65-F5344CB8AC3E}">
        <p14:creationId xmlns:p14="http://schemas.microsoft.com/office/powerpoint/2010/main" val="48553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61C00A49-FF22-41B6-B772-0A47ADEA3E69}" type="datetime1">
              <a:rPr lang="fi-FI" smtClean="0"/>
              <a:pPr/>
              <a:t>9.5.2018</a:t>
            </a:fld>
            <a:endParaRPr lang="fi-FI"/>
          </a:p>
        </p:txBody>
      </p:sp>
      <p:sp>
        <p:nvSpPr>
          <p:cNvPr id="6" name="Alatunnisteen paikkamerkki 5"/>
          <p:cNvSpPr>
            <a:spLocks noGrp="1"/>
          </p:cNvSpPr>
          <p:nvPr>
            <p:ph type="ftr" sz="quarter" idx="11"/>
          </p:nvPr>
        </p:nvSpPr>
        <p:spPr/>
        <p:txBody>
          <a:bodyPr/>
          <a:lstStyle/>
          <a:p>
            <a:r>
              <a:rPr lang="fi-FI"/>
              <a:t>Diojen käyttökoulutus, Anni Peltonen</a:t>
            </a:r>
          </a:p>
        </p:txBody>
      </p:sp>
      <p:sp>
        <p:nvSpPr>
          <p:cNvPr id="7" name="Dian numeron paikkamerkki 6"/>
          <p:cNvSpPr>
            <a:spLocks noGrp="1"/>
          </p:cNvSpPr>
          <p:nvPr>
            <p:ph type="sldNum" sz="quarter" idx="12"/>
          </p:nvPr>
        </p:nvSpPr>
        <p:spPr/>
        <p:txBody>
          <a:bodyPr/>
          <a:lstStyle/>
          <a:p>
            <a:fld id="{6C123F4C-E3EF-4CED-A88E-CAD6544A60BE}" type="slidenum">
              <a:rPr lang="fi-FI" smtClean="0"/>
              <a:pPr/>
              <a:t>‹#›</a:t>
            </a:fld>
            <a:endParaRPr lang="fi-FI"/>
          </a:p>
        </p:txBody>
      </p:sp>
    </p:spTree>
    <p:extLst>
      <p:ext uri="{BB962C8B-B14F-4D97-AF65-F5344CB8AC3E}">
        <p14:creationId xmlns:p14="http://schemas.microsoft.com/office/powerpoint/2010/main" val="2967198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a:t>Muokkaa perustyyl. napsautt.</a:t>
            </a:r>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640C9D9D-1DCC-4E18-85E5-D8426B249A9B}" type="datetime1">
              <a:rPr lang="fi-FI" smtClean="0"/>
              <a:pPr/>
              <a:t>9.5.2018</a:t>
            </a:fld>
            <a:endParaRPr lang="fi-FI"/>
          </a:p>
        </p:txBody>
      </p:sp>
      <p:sp>
        <p:nvSpPr>
          <p:cNvPr id="8" name="Alatunnisteen paikkamerkki 7"/>
          <p:cNvSpPr>
            <a:spLocks noGrp="1"/>
          </p:cNvSpPr>
          <p:nvPr>
            <p:ph type="ftr" sz="quarter" idx="11"/>
          </p:nvPr>
        </p:nvSpPr>
        <p:spPr/>
        <p:txBody>
          <a:bodyPr/>
          <a:lstStyle/>
          <a:p>
            <a:r>
              <a:rPr lang="fi-FI"/>
              <a:t>Diojen käyttökoulutus, Anni Peltonen</a:t>
            </a:r>
          </a:p>
        </p:txBody>
      </p:sp>
      <p:sp>
        <p:nvSpPr>
          <p:cNvPr id="9" name="Dian numeron paikkamerkki 8"/>
          <p:cNvSpPr>
            <a:spLocks noGrp="1"/>
          </p:cNvSpPr>
          <p:nvPr>
            <p:ph type="sldNum" sz="quarter" idx="12"/>
          </p:nvPr>
        </p:nvSpPr>
        <p:spPr/>
        <p:txBody>
          <a:bodyPr/>
          <a:lstStyle/>
          <a:p>
            <a:fld id="{6C123F4C-E3EF-4CED-A88E-CAD6544A60BE}" type="slidenum">
              <a:rPr lang="fi-FI" smtClean="0"/>
              <a:pPr/>
              <a:t>‹#›</a:t>
            </a:fld>
            <a:endParaRPr lang="fi-FI"/>
          </a:p>
        </p:txBody>
      </p:sp>
    </p:spTree>
    <p:extLst>
      <p:ext uri="{BB962C8B-B14F-4D97-AF65-F5344CB8AC3E}">
        <p14:creationId xmlns:p14="http://schemas.microsoft.com/office/powerpoint/2010/main" val="2375629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5A5814B1-5140-4001-BE66-216D2545A01B}" type="datetime1">
              <a:rPr lang="fi-FI" smtClean="0"/>
              <a:pPr/>
              <a:t>9.5.2018</a:t>
            </a:fld>
            <a:endParaRPr lang="fi-FI"/>
          </a:p>
        </p:txBody>
      </p:sp>
      <p:sp>
        <p:nvSpPr>
          <p:cNvPr id="4" name="Alatunnisteen paikkamerkki 3"/>
          <p:cNvSpPr>
            <a:spLocks noGrp="1"/>
          </p:cNvSpPr>
          <p:nvPr>
            <p:ph type="ftr" sz="quarter" idx="11"/>
          </p:nvPr>
        </p:nvSpPr>
        <p:spPr/>
        <p:txBody>
          <a:bodyPr/>
          <a:lstStyle/>
          <a:p>
            <a:r>
              <a:rPr lang="fi-FI"/>
              <a:t>Diojen käyttökoulutus, Anni Peltonen</a:t>
            </a:r>
          </a:p>
        </p:txBody>
      </p:sp>
      <p:sp>
        <p:nvSpPr>
          <p:cNvPr id="5" name="Dian numeron paikkamerkki 4"/>
          <p:cNvSpPr>
            <a:spLocks noGrp="1"/>
          </p:cNvSpPr>
          <p:nvPr>
            <p:ph type="sldNum" sz="quarter" idx="12"/>
          </p:nvPr>
        </p:nvSpPr>
        <p:spPr/>
        <p:txBody>
          <a:bodyPr/>
          <a:lstStyle/>
          <a:p>
            <a:fld id="{6C123F4C-E3EF-4CED-A88E-CAD6544A60BE}" type="slidenum">
              <a:rPr lang="fi-FI" smtClean="0"/>
              <a:pPr/>
              <a:t>‹#›</a:t>
            </a:fld>
            <a:endParaRPr lang="fi-FI"/>
          </a:p>
        </p:txBody>
      </p:sp>
    </p:spTree>
    <p:extLst>
      <p:ext uri="{BB962C8B-B14F-4D97-AF65-F5344CB8AC3E}">
        <p14:creationId xmlns:p14="http://schemas.microsoft.com/office/powerpoint/2010/main" val="3551016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097DA03B-7102-4EF0-83A5-EE4720EF9DF9}" type="datetime1">
              <a:rPr lang="fi-FI" smtClean="0"/>
              <a:pPr/>
              <a:t>9.5.2018</a:t>
            </a:fld>
            <a:endParaRPr lang="fi-FI"/>
          </a:p>
        </p:txBody>
      </p:sp>
      <p:sp>
        <p:nvSpPr>
          <p:cNvPr id="3" name="Alatunnisteen paikkamerkki 2"/>
          <p:cNvSpPr>
            <a:spLocks noGrp="1"/>
          </p:cNvSpPr>
          <p:nvPr>
            <p:ph type="ftr" sz="quarter" idx="11"/>
          </p:nvPr>
        </p:nvSpPr>
        <p:spPr/>
        <p:txBody>
          <a:bodyPr/>
          <a:lstStyle/>
          <a:p>
            <a:r>
              <a:rPr lang="fi-FI"/>
              <a:t>Diojen käyttökoulutus, Anni Peltonen</a:t>
            </a:r>
          </a:p>
        </p:txBody>
      </p:sp>
      <p:sp>
        <p:nvSpPr>
          <p:cNvPr id="4" name="Dian numeron paikkamerkki 3"/>
          <p:cNvSpPr>
            <a:spLocks noGrp="1"/>
          </p:cNvSpPr>
          <p:nvPr>
            <p:ph type="sldNum" sz="quarter" idx="12"/>
          </p:nvPr>
        </p:nvSpPr>
        <p:spPr/>
        <p:txBody>
          <a:bodyPr/>
          <a:lstStyle/>
          <a:p>
            <a:fld id="{6C123F4C-E3EF-4CED-A88E-CAD6544A60BE}" type="slidenum">
              <a:rPr lang="fi-FI" smtClean="0"/>
              <a:pPr/>
              <a:t>‹#›</a:t>
            </a:fld>
            <a:endParaRPr lang="fi-FI"/>
          </a:p>
        </p:txBody>
      </p:sp>
    </p:spTree>
    <p:extLst>
      <p:ext uri="{BB962C8B-B14F-4D97-AF65-F5344CB8AC3E}">
        <p14:creationId xmlns:p14="http://schemas.microsoft.com/office/powerpoint/2010/main" val="2851374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a:t>Muokkaa perustyyl. napsautt.</a:t>
            </a:r>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3ADF5A84-70C6-4E1C-A8F9-C5BBC9C91682}" type="datetime1">
              <a:rPr lang="fi-FI" smtClean="0"/>
              <a:pPr/>
              <a:t>9.5.2018</a:t>
            </a:fld>
            <a:endParaRPr lang="fi-FI"/>
          </a:p>
        </p:txBody>
      </p:sp>
      <p:sp>
        <p:nvSpPr>
          <p:cNvPr id="6" name="Alatunnisteen paikkamerkki 5"/>
          <p:cNvSpPr>
            <a:spLocks noGrp="1"/>
          </p:cNvSpPr>
          <p:nvPr>
            <p:ph type="ftr" sz="quarter" idx="11"/>
          </p:nvPr>
        </p:nvSpPr>
        <p:spPr/>
        <p:txBody>
          <a:bodyPr/>
          <a:lstStyle/>
          <a:p>
            <a:r>
              <a:rPr lang="fi-FI"/>
              <a:t>Diojen käyttökoulutus, Anni Peltonen</a:t>
            </a:r>
          </a:p>
        </p:txBody>
      </p:sp>
      <p:sp>
        <p:nvSpPr>
          <p:cNvPr id="7" name="Dian numeron paikkamerkki 6"/>
          <p:cNvSpPr>
            <a:spLocks noGrp="1"/>
          </p:cNvSpPr>
          <p:nvPr>
            <p:ph type="sldNum" sz="quarter" idx="12"/>
          </p:nvPr>
        </p:nvSpPr>
        <p:spPr/>
        <p:txBody>
          <a:bodyPr/>
          <a:lstStyle/>
          <a:p>
            <a:fld id="{6C123F4C-E3EF-4CED-A88E-CAD6544A60BE}" type="slidenum">
              <a:rPr lang="fi-FI" smtClean="0"/>
              <a:pPr/>
              <a:t>‹#›</a:t>
            </a:fld>
            <a:endParaRPr lang="fi-FI"/>
          </a:p>
        </p:txBody>
      </p:sp>
    </p:spTree>
    <p:extLst>
      <p:ext uri="{BB962C8B-B14F-4D97-AF65-F5344CB8AC3E}">
        <p14:creationId xmlns:p14="http://schemas.microsoft.com/office/powerpoint/2010/main" val="2699419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a:t>Muokkaa perustyyl. napsautt.</a:t>
            </a:r>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9649107A-1737-4AA4-8768-D9133AF26E74}" type="datetime1">
              <a:rPr lang="fi-FI" smtClean="0"/>
              <a:pPr/>
              <a:t>9.5.2018</a:t>
            </a:fld>
            <a:endParaRPr lang="fi-FI"/>
          </a:p>
        </p:txBody>
      </p:sp>
      <p:sp>
        <p:nvSpPr>
          <p:cNvPr id="6" name="Alatunnisteen paikkamerkki 5"/>
          <p:cNvSpPr>
            <a:spLocks noGrp="1"/>
          </p:cNvSpPr>
          <p:nvPr>
            <p:ph type="ftr" sz="quarter" idx="11"/>
          </p:nvPr>
        </p:nvSpPr>
        <p:spPr/>
        <p:txBody>
          <a:bodyPr/>
          <a:lstStyle/>
          <a:p>
            <a:r>
              <a:rPr lang="fi-FI"/>
              <a:t>Diojen käyttökoulutus, Anni Peltonen</a:t>
            </a:r>
          </a:p>
        </p:txBody>
      </p:sp>
      <p:sp>
        <p:nvSpPr>
          <p:cNvPr id="7" name="Dian numeron paikkamerkki 6"/>
          <p:cNvSpPr>
            <a:spLocks noGrp="1"/>
          </p:cNvSpPr>
          <p:nvPr>
            <p:ph type="sldNum" sz="quarter" idx="12"/>
          </p:nvPr>
        </p:nvSpPr>
        <p:spPr/>
        <p:txBody>
          <a:bodyPr/>
          <a:lstStyle/>
          <a:p>
            <a:fld id="{6C123F4C-E3EF-4CED-A88E-CAD6544A60BE}" type="slidenum">
              <a:rPr lang="fi-FI" smtClean="0"/>
              <a:pPr/>
              <a:t>‹#›</a:t>
            </a:fld>
            <a:endParaRPr lang="fi-FI"/>
          </a:p>
        </p:txBody>
      </p:sp>
    </p:spTree>
    <p:extLst>
      <p:ext uri="{BB962C8B-B14F-4D97-AF65-F5344CB8AC3E}">
        <p14:creationId xmlns:p14="http://schemas.microsoft.com/office/powerpoint/2010/main" val="3506563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F593F4-9519-4220-932A-DE7B76C82CF3}" type="datetime1">
              <a:rPr lang="fi-FI" smtClean="0"/>
              <a:pPr/>
              <a:t>9.5.2018</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Diojen käyttökoulutus, Anni Peltonen</a:t>
            </a:r>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123F4C-E3EF-4CED-A88E-CAD6544A60BE}" type="slidenum">
              <a:rPr lang="fi-FI" smtClean="0"/>
              <a:pPr/>
              <a:t>‹#›</a:t>
            </a:fld>
            <a:endParaRPr lang="fi-FI"/>
          </a:p>
        </p:txBody>
      </p:sp>
    </p:spTree>
    <p:extLst>
      <p:ext uri="{BB962C8B-B14F-4D97-AF65-F5344CB8AC3E}">
        <p14:creationId xmlns:p14="http://schemas.microsoft.com/office/powerpoint/2010/main" val="907157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0" y="2040275"/>
            <a:ext cx="9144000" cy="1470025"/>
          </a:xfrm>
        </p:spPr>
        <p:txBody>
          <a:bodyPr>
            <a:normAutofit/>
          </a:bodyPr>
          <a:lstStyle/>
          <a:p>
            <a:r>
              <a:rPr lang="fi-FI" sz="5400" b="1" dirty="0">
                <a:solidFill>
                  <a:srgbClr val="23408F"/>
                </a:solidFill>
                <a:latin typeface="Calibri" pitchFamily="34" charset="0"/>
                <a:cs typeface="Calibri" pitchFamily="34" charset="0"/>
              </a:rPr>
              <a:t> ALUEVALMENNUS</a:t>
            </a:r>
            <a:r>
              <a:rPr lang="fi-FI" sz="5400" b="1" dirty="0">
                <a:solidFill>
                  <a:srgbClr val="23408F"/>
                </a:solidFill>
                <a:latin typeface="Univers LT Std 85 XBlk" pitchFamily="34" charset="0"/>
              </a:rPr>
              <a:t>	</a:t>
            </a:r>
            <a:endParaRPr lang="fi-FI" sz="5400" b="1" dirty="0">
              <a:solidFill>
                <a:srgbClr val="23408F"/>
              </a:solidFill>
            </a:endParaRPr>
          </a:p>
        </p:txBody>
      </p:sp>
      <p:pic>
        <p:nvPicPr>
          <p:cNvPr id="6" name="Kuva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5856" y="1556792"/>
            <a:ext cx="2376264" cy="524340"/>
          </a:xfrm>
          <a:prstGeom prst="rect">
            <a:avLst/>
          </a:prstGeom>
        </p:spPr>
      </p:pic>
      <p:sp>
        <p:nvSpPr>
          <p:cNvPr id="7" name="Tekstiruutu 6"/>
          <p:cNvSpPr txBox="1"/>
          <p:nvPr/>
        </p:nvSpPr>
        <p:spPr>
          <a:xfrm>
            <a:off x="0" y="3645024"/>
            <a:ext cx="9144001" cy="954107"/>
          </a:xfrm>
          <a:prstGeom prst="rect">
            <a:avLst/>
          </a:prstGeom>
          <a:noFill/>
        </p:spPr>
        <p:txBody>
          <a:bodyPr wrap="square" rtlCol="0">
            <a:spAutoFit/>
          </a:bodyPr>
          <a:lstStyle/>
          <a:p>
            <a:pPr algn="ctr"/>
            <a:r>
              <a:rPr lang="fi-FI" sz="2800" b="1" dirty="0">
                <a:latin typeface="Calibri" pitchFamily="34" charset="0"/>
                <a:cs typeface="Calibri" pitchFamily="34" charset="0"/>
              </a:rPr>
              <a:t>VALMENNUKSEN LINJAUS </a:t>
            </a:r>
          </a:p>
          <a:p>
            <a:pPr algn="ctr"/>
            <a:endParaRPr lang="fi-FI" sz="2800" b="1" dirty="0">
              <a:latin typeface="Calibri" pitchFamily="34" charset="0"/>
              <a:cs typeface="Calibri" pitchFamily="34" charset="0"/>
            </a:endParaRPr>
          </a:p>
        </p:txBody>
      </p:sp>
      <p:sp>
        <p:nvSpPr>
          <p:cNvPr id="5" name="Tekstikehys 4"/>
          <p:cNvSpPr txBox="1"/>
          <p:nvPr/>
        </p:nvSpPr>
        <p:spPr>
          <a:xfrm>
            <a:off x="3923928" y="5589239"/>
            <a:ext cx="1296144" cy="369332"/>
          </a:xfrm>
          <a:prstGeom prst="rect">
            <a:avLst/>
          </a:prstGeom>
          <a:noFill/>
        </p:spPr>
        <p:txBody>
          <a:bodyPr wrap="square" rtlCol="0" anchor="t">
            <a:spAutoFit/>
          </a:bodyPr>
          <a:lstStyle/>
          <a:p>
            <a:pPr algn="ctr"/>
            <a:r>
              <a:rPr lang="x-none" dirty="0"/>
              <a:t>201</a:t>
            </a:r>
            <a:r>
              <a:rPr lang="fi-FI" dirty="0"/>
              <a:t>7</a:t>
            </a:r>
          </a:p>
        </p:txBody>
      </p:sp>
    </p:spTree>
    <p:extLst>
      <p:ext uri="{BB962C8B-B14F-4D97-AF65-F5344CB8AC3E}">
        <p14:creationId xmlns:p14="http://schemas.microsoft.com/office/powerpoint/2010/main" val="565976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395536" y="332657"/>
            <a:ext cx="7164288" cy="936104"/>
          </a:xfrm>
        </p:spPr>
        <p:txBody>
          <a:bodyPr anchor="t">
            <a:normAutofit/>
          </a:bodyPr>
          <a:lstStyle/>
          <a:p>
            <a:pPr algn="l"/>
            <a:r>
              <a:rPr lang="fi-FI" sz="3600" b="1" dirty="0">
                <a:solidFill>
                  <a:srgbClr val="23408F"/>
                </a:solidFill>
                <a:latin typeface="Univers LT Std 85 XBlk" pitchFamily="34" charset="0"/>
              </a:rPr>
              <a:t>ALOITUSSYÖTTÖ</a:t>
            </a:r>
          </a:p>
        </p:txBody>
      </p:sp>
      <p:sp>
        <p:nvSpPr>
          <p:cNvPr id="8" name="Tekstiruutu 7"/>
          <p:cNvSpPr txBox="1"/>
          <p:nvPr/>
        </p:nvSpPr>
        <p:spPr>
          <a:xfrm>
            <a:off x="3635896" y="1169678"/>
            <a:ext cx="5040559" cy="5539978"/>
          </a:xfrm>
          <a:prstGeom prst="rect">
            <a:avLst/>
          </a:prstGeom>
          <a:noFill/>
        </p:spPr>
        <p:txBody>
          <a:bodyPr wrap="square" rtlCol="0">
            <a:spAutoFit/>
          </a:bodyPr>
          <a:lstStyle/>
          <a:p>
            <a:r>
              <a:rPr lang="fi-FI" sz="2400" dirty="0"/>
              <a:t>Pallo tulee osata syöttää suunnattuna haluttuun paikkaan </a:t>
            </a:r>
            <a:r>
              <a:rPr lang="fi-FI" sz="2400" b="1" dirty="0"/>
              <a:t>kummastakin nurkasta</a:t>
            </a:r>
            <a:r>
              <a:rPr lang="fi-FI" sz="2400" dirty="0"/>
              <a:t> </a:t>
            </a:r>
            <a:r>
              <a:rPr lang="fi-FI" sz="2400" u="sng" dirty="0"/>
              <a:t>(1- ja 5-puoli).</a:t>
            </a:r>
          </a:p>
          <a:p>
            <a:endParaRPr lang="fi-FI" sz="2400" dirty="0"/>
          </a:p>
          <a:p>
            <a:r>
              <a:rPr lang="fi-FI" sz="2400" dirty="0">
                <a:sym typeface="Wingdings" pitchFamily="2" charset="2"/>
              </a:rPr>
              <a:t>Tärkeää on hyvä osuma palloon ja pallon lentoradan kulku läheltä verkkonauhaa.</a:t>
            </a:r>
          </a:p>
          <a:p>
            <a:endParaRPr lang="fi-FI" sz="2400" dirty="0">
              <a:sym typeface="Wingdings" pitchFamily="2" charset="2"/>
            </a:endParaRPr>
          </a:p>
          <a:p>
            <a:r>
              <a:rPr lang="fi-FI" sz="2400" dirty="0">
                <a:sym typeface="Wingdings" pitchFamily="2" charset="2"/>
              </a:rPr>
              <a:t>Syötön tarkoitus on saada vastustajan vastaanotto irti tai ohjata passarin toimintaa. Ässä on bonus.</a:t>
            </a:r>
          </a:p>
          <a:p>
            <a:endParaRPr lang="fi-FI" sz="2400" dirty="0">
              <a:sym typeface="Wingdings" pitchFamily="2" charset="2"/>
            </a:endParaRPr>
          </a:p>
          <a:p>
            <a:r>
              <a:rPr lang="fi-FI" sz="2400" dirty="0">
                <a:sym typeface="Wingdings" pitchFamily="2" charset="2"/>
              </a:rPr>
              <a:t>Hyvää syöttöputkea ei saisi päättää virheeseen!</a:t>
            </a:r>
          </a:p>
          <a:p>
            <a:endParaRPr lang="fi-FI" dirty="0">
              <a:latin typeface="Univers LT 47 CondensedLt" pitchFamily="50" charset="0"/>
            </a:endParaRPr>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pic>
        <p:nvPicPr>
          <p:cNvPr id="5" name="Sisällön paikkamerkki 11" descr="Lentopallokenttä.gif"/>
          <p:cNvPicPr>
            <a:picLocks noChangeAspect="1"/>
          </p:cNvPicPr>
          <p:nvPr/>
        </p:nvPicPr>
        <p:blipFill>
          <a:blip r:embed="rId3" cstate="print"/>
          <a:stretch>
            <a:fillRect/>
          </a:stretch>
        </p:blipFill>
        <p:spPr>
          <a:xfrm>
            <a:off x="251520" y="1166391"/>
            <a:ext cx="2834391" cy="5214937"/>
          </a:xfrm>
          <a:prstGeom prst="rect">
            <a:avLst/>
          </a:prstGeom>
        </p:spPr>
      </p:pic>
      <p:sp>
        <p:nvSpPr>
          <p:cNvPr id="13" name="Ellipsi 12"/>
          <p:cNvSpPr/>
          <p:nvPr/>
        </p:nvSpPr>
        <p:spPr>
          <a:xfrm>
            <a:off x="539552" y="6237312"/>
            <a:ext cx="360040" cy="35776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25" name="Ellipsi 24"/>
          <p:cNvSpPr/>
          <p:nvPr/>
        </p:nvSpPr>
        <p:spPr>
          <a:xfrm>
            <a:off x="549336" y="1413066"/>
            <a:ext cx="576064" cy="8604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7" name="Ellipsi 26"/>
          <p:cNvSpPr/>
          <p:nvPr/>
        </p:nvSpPr>
        <p:spPr>
          <a:xfrm>
            <a:off x="2195736" y="6237312"/>
            <a:ext cx="357760" cy="35776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cxnSp>
        <p:nvCxnSpPr>
          <p:cNvPr id="31" name="Suora nuoliyhdysviiva 30"/>
          <p:cNvCxnSpPr>
            <a:stCxn id="13" idx="1"/>
          </p:cNvCxnSpPr>
          <p:nvPr/>
        </p:nvCxnSpPr>
        <p:spPr>
          <a:xfrm flipV="1">
            <a:off x="592279" y="2060848"/>
            <a:ext cx="91289" cy="422885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Puolivapaa piirto 33"/>
          <p:cNvSpPr/>
          <p:nvPr/>
        </p:nvSpPr>
        <p:spPr>
          <a:xfrm>
            <a:off x="860612" y="3209365"/>
            <a:ext cx="862105" cy="3039035"/>
          </a:xfrm>
          <a:custGeom>
            <a:avLst/>
            <a:gdLst>
              <a:gd name="connsiteX0" fmla="*/ 0 w 862105"/>
              <a:gd name="connsiteY0" fmla="*/ 3039035 h 3039035"/>
              <a:gd name="connsiteX1" fmla="*/ 833717 w 862105"/>
              <a:gd name="connsiteY1" fmla="*/ 1057835 h 3039035"/>
              <a:gd name="connsiteX2" fmla="*/ 170329 w 862105"/>
              <a:gd name="connsiteY2" fmla="*/ 0 h 3039035"/>
            </a:gdLst>
            <a:ahLst/>
            <a:cxnLst>
              <a:cxn ang="0">
                <a:pos x="connsiteX0" y="connsiteY0"/>
              </a:cxn>
              <a:cxn ang="0">
                <a:pos x="connsiteX1" y="connsiteY1"/>
              </a:cxn>
              <a:cxn ang="0">
                <a:pos x="connsiteX2" y="connsiteY2"/>
              </a:cxn>
            </a:cxnLst>
            <a:rect l="l" t="t" r="r" b="b"/>
            <a:pathLst>
              <a:path w="862105" h="3039035">
                <a:moveTo>
                  <a:pt x="0" y="3039035"/>
                </a:moveTo>
                <a:cubicBezTo>
                  <a:pt x="402664" y="2301688"/>
                  <a:pt x="805329" y="1564341"/>
                  <a:pt x="833717" y="1057835"/>
                </a:cubicBezTo>
                <a:cubicBezTo>
                  <a:pt x="862105" y="551329"/>
                  <a:pt x="516217" y="275664"/>
                  <a:pt x="170329" y="0"/>
                </a:cubicBezTo>
              </a:path>
            </a:pathLst>
          </a:cu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i-FI"/>
          </a:p>
        </p:txBody>
      </p:sp>
      <p:cxnSp>
        <p:nvCxnSpPr>
          <p:cNvPr id="29" name="Suora nuoliyhdysviiva 28"/>
          <p:cNvCxnSpPr>
            <a:cxnSpLocks/>
            <a:stCxn id="13" idx="7"/>
            <a:endCxn id="24" idx="3"/>
          </p:cNvCxnSpPr>
          <p:nvPr/>
        </p:nvCxnSpPr>
        <p:spPr>
          <a:xfrm flipV="1">
            <a:off x="846865" y="2135143"/>
            <a:ext cx="1469238" cy="41545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Puolivapaa piirto 35"/>
          <p:cNvSpPr/>
          <p:nvPr/>
        </p:nvSpPr>
        <p:spPr>
          <a:xfrm>
            <a:off x="846865" y="3293774"/>
            <a:ext cx="2481877" cy="3045110"/>
          </a:xfrm>
          <a:custGeom>
            <a:avLst/>
            <a:gdLst>
              <a:gd name="connsiteX0" fmla="*/ 0 w 2233706"/>
              <a:gd name="connsiteY0" fmla="*/ 3182471 h 3182471"/>
              <a:gd name="connsiteX1" fmla="*/ 1954306 w 2233706"/>
              <a:gd name="connsiteY1" fmla="*/ 555812 h 3182471"/>
              <a:gd name="connsiteX2" fmla="*/ 1676400 w 2233706"/>
              <a:gd name="connsiteY2" fmla="*/ 0 h 3182471"/>
              <a:gd name="connsiteX3" fmla="*/ 1676400 w 2233706"/>
              <a:gd name="connsiteY3" fmla="*/ 0 h 3182471"/>
            </a:gdLst>
            <a:ahLst/>
            <a:cxnLst>
              <a:cxn ang="0">
                <a:pos x="connsiteX0" y="connsiteY0"/>
              </a:cxn>
              <a:cxn ang="0">
                <a:pos x="connsiteX1" y="connsiteY1"/>
              </a:cxn>
              <a:cxn ang="0">
                <a:pos x="connsiteX2" y="connsiteY2"/>
              </a:cxn>
              <a:cxn ang="0">
                <a:pos x="connsiteX3" y="connsiteY3"/>
              </a:cxn>
            </a:cxnLst>
            <a:rect l="l" t="t" r="r" b="b"/>
            <a:pathLst>
              <a:path w="2233706" h="3182471">
                <a:moveTo>
                  <a:pt x="0" y="3182471"/>
                </a:moveTo>
                <a:cubicBezTo>
                  <a:pt x="837453" y="2134347"/>
                  <a:pt x="1674906" y="1086224"/>
                  <a:pt x="1954306" y="555812"/>
                </a:cubicBezTo>
                <a:cubicBezTo>
                  <a:pt x="2233706" y="25400"/>
                  <a:pt x="1676400" y="0"/>
                  <a:pt x="1676400" y="0"/>
                </a:cubicBezTo>
                <a:lnTo>
                  <a:pt x="1676400" y="0"/>
                </a:lnTo>
              </a:path>
            </a:pathLst>
          </a:cu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i-FI"/>
          </a:p>
        </p:txBody>
      </p:sp>
      <p:sp>
        <p:nvSpPr>
          <p:cNvPr id="23" name="Ellipsi 22"/>
          <p:cNvSpPr/>
          <p:nvPr/>
        </p:nvSpPr>
        <p:spPr>
          <a:xfrm>
            <a:off x="549336" y="3005736"/>
            <a:ext cx="494272" cy="5849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Ellipsi 23"/>
          <p:cNvSpPr/>
          <p:nvPr/>
        </p:nvSpPr>
        <p:spPr>
          <a:xfrm>
            <a:off x="2231740" y="1400672"/>
            <a:ext cx="576064" cy="8604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6" name="Ellipsi 25"/>
          <p:cNvSpPr/>
          <p:nvPr/>
        </p:nvSpPr>
        <p:spPr>
          <a:xfrm>
            <a:off x="2321975" y="3005736"/>
            <a:ext cx="494272" cy="5849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621629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097868" y="260648"/>
            <a:ext cx="7164288" cy="864096"/>
          </a:xfrm>
        </p:spPr>
        <p:txBody>
          <a:bodyPr anchor="t">
            <a:normAutofit/>
          </a:bodyPr>
          <a:lstStyle/>
          <a:p>
            <a:r>
              <a:rPr lang="fi-FI" sz="3600" b="1" dirty="0">
                <a:solidFill>
                  <a:srgbClr val="23408F"/>
                </a:solidFill>
                <a:latin typeface="Univers LT Std 85 XBlk" pitchFamily="34" charset="0"/>
              </a:rPr>
              <a:t>VASTAANOTTO</a:t>
            </a:r>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sp>
        <p:nvSpPr>
          <p:cNvPr id="5" name="Tekstiruutu 7"/>
          <p:cNvSpPr txBox="1"/>
          <p:nvPr/>
        </p:nvSpPr>
        <p:spPr>
          <a:xfrm>
            <a:off x="395536" y="1340768"/>
            <a:ext cx="8280919" cy="646331"/>
          </a:xfrm>
          <a:prstGeom prst="rect">
            <a:avLst/>
          </a:prstGeom>
          <a:noFill/>
        </p:spPr>
        <p:txBody>
          <a:bodyPr wrap="square" rtlCol="0">
            <a:spAutoFit/>
          </a:bodyPr>
          <a:lstStyle/>
          <a:p>
            <a:endParaRPr lang="fi-FI" dirty="0">
              <a:latin typeface="Univers LT 47 CondensedLt" pitchFamily="50" charset="0"/>
            </a:endParaRPr>
          </a:p>
          <a:p>
            <a:pPr marL="285750" indent="-285750"/>
            <a:endParaRPr lang="fi-FI" dirty="0"/>
          </a:p>
        </p:txBody>
      </p:sp>
      <p:sp>
        <p:nvSpPr>
          <p:cNvPr id="7" name="Tekstikehys 6"/>
          <p:cNvSpPr txBox="1"/>
          <p:nvPr/>
        </p:nvSpPr>
        <p:spPr>
          <a:xfrm>
            <a:off x="395536" y="1196752"/>
            <a:ext cx="8424936" cy="5139869"/>
          </a:xfrm>
          <a:prstGeom prst="rect">
            <a:avLst/>
          </a:prstGeom>
          <a:noFill/>
        </p:spPr>
        <p:txBody>
          <a:bodyPr wrap="square" rtlCol="0">
            <a:spAutoFit/>
          </a:bodyPr>
          <a:lstStyle/>
          <a:p>
            <a:pPr marL="285750" indent="-285750">
              <a:buFontTx/>
              <a:buChar char="•"/>
            </a:pPr>
            <a:r>
              <a:rPr lang="fi-FI" sz="2800" dirty="0"/>
              <a:t>Katse syöttäjään (käteen ja palloon) mahdollisimman varhain -&gt; syöttäjästä kannattaa hakea kaikki mahdollinen informaatio.</a:t>
            </a:r>
          </a:p>
          <a:p>
            <a:pPr marL="285750" indent="-285750">
              <a:buFontTx/>
              <a:buChar char="•"/>
            </a:pPr>
            <a:endParaRPr lang="fi-FI" sz="2800" dirty="0"/>
          </a:p>
          <a:p>
            <a:pPr marL="285750" indent="-285750">
              <a:buFontTx/>
              <a:buChar char="•"/>
            </a:pPr>
            <a:r>
              <a:rPr lang="fi-FI" sz="2800" dirty="0"/>
              <a:t>Vastaanoton rytmittäminen on tärkeää: syöttäjän ja syötön lukeminen, tarvittava liikkuminen, tasapainoinen vastaanotto.</a:t>
            </a:r>
          </a:p>
          <a:p>
            <a:endParaRPr lang="fi-FI" sz="2800" dirty="0"/>
          </a:p>
          <a:p>
            <a:pPr marL="285750" indent="-285750">
              <a:buFontTx/>
              <a:buChar char="•"/>
            </a:pPr>
            <a:r>
              <a:rPr lang="fi-FI" sz="2800" dirty="0"/>
              <a:t>Mitä kovempi syöttö sitä aikaisemmin tulee ”vastaanottolevyn” olla valmiina, koska ei ole aikaa laittaa käsiä yhteen.</a:t>
            </a:r>
          </a:p>
          <a:p>
            <a:pPr marL="285750" indent="-285750">
              <a:buFontTx/>
              <a:buChar char="•"/>
            </a:pPr>
            <a:endParaRPr lang="fi-FI" sz="2000" dirty="0"/>
          </a:p>
        </p:txBody>
      </p:sp>
    </p:spTree>
    <p:extLst>
      <p:ext uri="{BB962C8B-B14F-4D97-AF65-F5344CB8AC3E}">
        <p14:creationId xmlns:p14="http://schemas.microsoft.com/office/powerpoint/2010/main" val="3621629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sp>
        <p:nvSpPr>
          <p:cNvPr id="2" name="Otsikko 1"/>
          <p:cNvSpPr>
            <a:spLocks noGrp="1"/>
          </p:cNvSpPr>
          <p:nvPr>
            <p:ph type="ctrTitle"/>
          </p:nvPr>
        </p:nvSpPr>
        <p:spPr>
          <a:xfrm>
            <a:off x="395536" y="188641"/>
            <a:ext cx="8064896" cy="1008112"/>
          </a:xfrm>
        </p:spPr>
        <p:txBody>
          <a:bodyPr anchor="t">
            <a:normAutofit/>
          </a:bodyPr>
          <a:lstStyle/>
          <a:p>
            <a:r>
              <a:rPr lang="fi-FI" sz="3600" b="1" dirty="0">
                <a:solidFill>
                  <a:srgbClr val="23408F"/>
                </a:solidFill>
                <a:latin typeface="Univers LT Std 85 XBlk" pitchFamily="34" charset="0"/>
              </a:rPr>
              <a:t>VASTAANOTTO</a:t>
            </a:r>
            <a:endParaRPr lang="fi-FI" sz="3600" b="1" dirty="0">
              <a:solidFill>
                <a:schemeClr val="tx2"/>
              </a:solidFill>
              <a:latin typeface="Univers LT Std 85 XBlk" pitchFamily="34" charset="0"/>
            </a:endParaRPr>
          </a:p>
        </p:txBody>
      </p:sp>
      <p:sp>
        <p:nvSpPr>
          <p:cNvPr id="8" name="Tekstiruutu 7"/>
          <p:cNvSpPr txBox="1"/>
          <p:nvPr/>
        </p:nvSpPr>
        <p:spPr>
          <a:xfrm>
            <a:off x="3203849" y="858199"/>
            <a:ext cx="5400599" cy="677108"/>
          </a:xfrm>
          <a:prstGeom prst="rect">
            <a:avLst/>
          </a:prstGeom>
          <a:noFill/>
        </p:spPr>
        <p:txBody>
          <a:bodyPr wrap="square" rtlCol="0">
            <a:spAutoFit/>
          </a:bodyPr>
          <a:lstStyle/>
          <a:p>
            <a:endParaRPr lang="fi-FI" sz="2000" dirty="0">
              <a:sym typeface="Wingdings" pitchFamily="2" charset="2"/>
            </a:endParaRPr>
          </a:p>
          <a:p>
            <a:endParaRPr lang="fi-FI" dirty="0">
              <a:sym typeface="Wingdings" pitchFamily="2" charset="2"/>
            </a:endParaRPr>
          </a:p>
        </p:txBody>
      </p:sp>
      <p:pic>
        <p:nvPicPr>
          <p:cNvPr id="5" name="Sisällön paikkamerkki 11" descr="Lentopallokenttä.gif"/>
          <p:cNvPicPr>
            <a:picLocks noChangeAspect="1"/>
          </p:cNvPicPr>
          <p:nvPr/>
        </p:nvPicPr>
        <p:blipFill>
          <a:blip r:embed="rId3" cstate="print"/>
          <a:stretch>
            <a:fillRect/>
          </a:stretch>
        </p:blipFill>
        <p:spPr>
          <a:xfrm>
            <a:off x="251520" y="1166391"/>
            <a:ext cx="2834391" cy="5214937"/>
          </a:xfrm>
          <a:prstGeom prst="rect">
            <a:avLst/>
          </a:prstGeom>
        </p:spPr>
      </p:pic>
      <p:grpSp>
        <p:nvGrpSpPr>
          <p:cNvPr id="3" name="Ryhmä 20"/>
          <p:cNvGrpSpPr/>
          <p:nvPr/>
        </p:nvGrpSpPr>
        <p:grpSpPr>
          <a:xfrm>
            <a:off x="900967" y="5265258"/>
            <a:ext cx="285752" cy="428628"/>
            <a:chOff x="4071934" y="2285992"/>
            <a:chExt cx="285752" cy="428628"/>
          </a:xfrm>
        </p:grpSpPr>
        <p:sp>
          <p:nvSpPr>
            <p:cNvPr id="10" name="Ellipsi 9"/>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11" name="Suora yhdysviiva 10"/>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uora yhdysviiva 11"/>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Ellipsi 12"/>
          <p:cNvSpPr/>
          <p:nvPr/>
        </p:nvSpPr>
        <p:spPr>
          <a:xfrm>
            <a:off x="689313" y="922506"/>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cxnSp>
        <p:nvCxnSpPr>
          <p:cNvPr id="28" name="Suora yhdysviiva 27"/>
          <p:cNvCxnSpPr>
            <a:cxnSpLocks/>
            <a:endCxn id="32" idx="6"/>
          </p:cNvCxnSpPr>
          <p:nvPr/>
        </p:nvCxnSpPr>
        <p:spPr>
          <a:xfrm flipH="1">
            <a:off x="2552952" y="4930667"/>
            <a:ext cx="258465" cy="455431"/>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5" name="Ryhmä 20"/>
          <p:cNvGrpSpPr/>
          <p:nvPr/>
        </p:nvGrpSpPr>
        <p:grpSpPr>
          <a:xfrm rot="20734519">
            <a:off x="1617815" y="5235667"/>
            <a:ext cx="285752" cy="428628"/>
            <a:chOff x="4071934" y="2285992"/>
            <a:chExt cx="285752" cy="428628"/>
          </a:xfrm>
        </p:grpSpPr>
        <p:sp>
          <p:nvSpPr>
            <p:cNvPr id="27" name="Ellipsi 26"/>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29" name="Suora yhdysviiva 28"/>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uora yhdysviiva 29"/>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1" name="Ryhmä 20"/>
          <p:cNvGrpSpPr/>
          <p:nvPr/>
        </p:nvGrpSpPr>
        <p:grpSpPr>
          <a:xfrm rot="20001171">
            <a:off x="2250336" y="5172013"/>
            <a:ext cx="285752" cy="428628"/>
            <a:chOff x="4071934" y="2285992"/>
            <a:chExt cx="285752" cy="428628"/>
          </a:xfrm>
        </p:grpSpPr>
        <p:sp>
          <p:nvSpPr>
            <p:cNvPr id="32" name="Ellipsi 31"/>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33" name="Suora yhdysviiva 32"/>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uora yhdysviiva 33"/>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 name="Tekstiruutu 3"/>
          <p:cNvSpPr txBox="1"/>
          <p:nvPr/>
        </p:nvSpPr>
        <p:spPr>
          <a:xfrm>
            <a:off x="3419872" y="1030786"/>
            <a:ext cx="5328592" cy="5447645"/>
          </a:xfrm>
          <a:prstGeom prst="rect">
            <a:avLst/>
          </a:prstGeom>
          <a:noFill/>
        </p:spPr>
        <p:txBody>
          <a:bodyPr wrap="square" rtlCol="0">
            <a:spAutoFit/>
          </a:bodyPr>
          <a:lstStyle/>
          <a:p>
            <a:r>
              <a:rPr lang="fi-FI" sz="2400" dirty="0" smtClean="0"/>
              <a:t>Kuvassa vastaanoton lähtöpaikat </a:t>
            </a:r>
            <a:r>
              <a:rPr lang="fi-FI" sz="2400" dirty="0"/>
              <a:t>syötön tullessa 1- puolelta.</a:t>
            </a:r>
          </a:p>
          <a:p>
            <a:r>
              <a:rPr lang="fi-FI" sz="2400" dirty="0"/>
              <a:t>Lähtöpaikat n. 5-6 metrissä</a:t>
            </a:r>
          </a:p>
          <a:p>
            <a:endParaRPr lang="fi-FI" sz="2400" dirty="0"/>
          </a:p>
          <a:p>
            <a:r>
              <a:rPr lang="fi-FI" sz="2400" dirty="0"/>
              <a:t>Vastaanottajilla on tasaiset välit, kuitenkin siten että etuyleispelaaja voidaan tarvittaessa </a:t>
            </a:r>
            <a:r>
              <a:rPr lang="fi-FI" sz="2400" dirty="0" smtClean="0"/>
              <a:t>(esim. syötön </a:t>
            </a:r>
            <a:r>
              <a:rPr lang="fi-FI" sz="2400" dirty="0"/>
              <a:t>ollessa hidas) jättää pienemmälle vastuulle.</a:t>
            </a:r>
          </a:p>
          <a:p>
            <a:endParaRPr lang="fi-FI" sz="2400" dirty="0"/>
          </a:p>
          <a:p>
            <a:r>
              <a:rPr lang="fi-FI" sz="2400" dirty="0" smtClean="0"/>
              <a:t>Vasen väli</a:t>
            </a:r>
            <a:r>
              <a:rPr lang="fi-FI" sz="2400" dirty="0"/>
              <a:t>.</a:t>
            </a:r>
          </a:p>
          <a:p>
            <a:endParaRPr lang="fi-FI" sz="2400" dirty="0"/>
          </a:p>
          <a:p>
            <a:r>
              <a:rPr lang="fi-FI" sz="2400" dirty="0" smtClean="0"/>
              <a:t>Vastaanotto vasemmalta </a:t>
            </a:r>
            <a:r>
              <a:rPr lang="fi-FI" sz="2400" dirty="0"/>
              <a:t>ylhäältä ja edestä oikealta alhaalta.</a:t>
            </a:r>
          </a:p>
          <a:p>
            <a:endParaRPr lang="fi-FI" dirty="0"/>
          </a:p>
          <a:p>
            <a:endParaRPr lang="fi-FI" dirty="0"/>
          </a:p>
        </p:txBody>
      </p:sp>
      <p:cxnSp>
        <p:nvCxnSpPr>
          <p:cNvPr id="7" name="Suora nuoliyhdysviiva 6"/>
          <p:cNvCxnSpPr/>
          <p:nvPr/>
        </p:nvCxnSpPr>
        <p:spPr>
          <a:xfrm>
            <a:off x="900967" y="1208258"/>
            <a:ext cx="898162" cy="365213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uora yhdysviiva 25"/>
          <p:cNvCxnSpPr>
            <a:cxnSpLocks/>
          </p:cNvCxnSpPr>
          <p:nvPr/>
        </p:nvCxnSpPr>
        <p:spPr>
          <a:xfrm flipH="1">
            <a:off x="1952452" y="5618109"/>
            <a:ext cx="366543" cy="55324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5" name="Suora yhdysviiva 34"/>
          <p:cNvCxnSpPr>
            <a:cxnSpLocks/>
            <a:endCxn id="27" idx="7"/>
          </p:cNvCxnSpPr>
          <p:nvPr/>
        </p:nvCxnSpPr>
        <p:spPr>
          <a:xfrm flipH="1">
            <a:off x="1851164" y="4906482"/>
            <a:ext cx="284559" cy="48967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6" name="Suora yhdysviiva 35"/>
          <p:cNvCxnSpPr>
            <a:cxnSpLocks/>
          </p:cNvCxnSpPr>
          <p:nvPr/>
        </p:nvCxnSpPr>
        <p:spPr>
          <a:xfrm flipH="1">
            <a:off x="1288624" y="5618109"/>
            <a:ext cx="374828" cy="55983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7" name="Suora yhdysviiva 36"/>
          <p:cNvCxnSpPr>
            <a:cxnSpLocks/>
          </p:cNvCxnSpPr>
          <p:nvPr/>
        </p:nvCxnSpPr>
        <p:spPr>
          <a:xfrm flipH="1">
            <a:off x="1185678" y="4930667"/>
            <a:ext cx="316940" cy="521655"/>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8" name="Suora yhdysviiva 37"/>
          <p:cNvCxnSpPr>
            <a:cxnSpLocks/>
          </p:cNvCxnSpPr>
          <p:nvPr/>
        </p:nvCxnSpPr>
        <p:spPr>
          <a:xfrm flipH="1">
            <a:off x="584027" y="5693131"/>
            <a:ext cx="316940" cy="478222"/>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1860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sp>
        <p:nvSpPr>
          <p:cNvPr id="2" name="Otsikko 1"/>
          <p:cNvSpPr>
            <a:spLocks noGrp="1"/>
          </p:cNvSpPr>
          <p:nvPr>
            <p:ph type="ctrTitle"/>
          </p:nvPr>
        </p:nvSpPr>
        <p:spPr>
          <a:xfrm>
            <a:off x="395536" y="188641"/>
            <a:ext cx="8064896" cy="1008112"/>
          </a:xfrm>
        </p:spPr>
        <p:txBody>
          <a:bodyPr anchor="t">
            <a:normAutofit/>
          </a:bodyPr>
          <a:lstStyle/>
          <a:p>
            <a:r>
              <a:rPr lang="fi-FI" sz="3600" b="1" dirty="0">
                <a:solidFill>
                  <a:srgbClr val="23408F"/>
                </a:solidFill>
                <a:latin typeface="Univers LT Std 85 XBlk" pitchFamily="34" charset="0"/>
              </a:rPr>
              <a:t>VASTAANOTTO</a:t>
            </a:r>
            <a:endParaRPr lang="fi-FI" sz="3600" b="1" dirty="0">
              <a:solidFill>
                <a:schemeClr val="tx2"/>
              </a:solidFill>
              <a:latin typeface="Univers LT Std 85 XBlk" pitchFamily="34" charset="0"/>
            </a:endParaRPr>
          </a:p>
        </p:txBody>
      </p:sp>
      <p:sp>
        <p:nvSpPr>
          <p:cNvPr id="8" name="Tekstiruutu 7"/>
          <p:cNvSpPr txBox="1"/>
          <p:nvPr/>
        </p:nvSpPr>
        <p:spPr>
          <a:xfrm>
            <a:off x="3203849" y="858199"/>
            <a:ext cx="5400599" cy="677108"/>
          </a:xfrm>
          <a:prstGeom prst="rect">
            <a:avLst/>
          </a:prstGeom>
          <a:noFill/>
        </p:spPr>
        <p:txBody>
          <a:bodyPr wrap="square" rtlCol="0">
            <a:spAutoFit/>
          </a:bodyPr>
          <a:lstStyle/>
          <a:p>
            <a:endParaRPr lang="fi-FI" sz="2000" dirty="0">
              <a:sym typeface="Wingdings" pitchFamily="2" charset="2"/>
            </a:endParaRPr>
          </a:p>
          <a:p>
            <a:endParaRPr lang="fi-FI" dirty="0">
              <a:sym typeface="Wingdings" pitchFamily="2" charset="2"/>
            </a:endParaRPr>
          </a:p>
        </p:txBody>
      </p:sp>
      <p:pic>
        <p:nvPicPr>
          <p:cNvPr id="5" name="Sisällön paikkamerkki 11" descr="Lentopallokenttä.gif"/>
          <p:cNvPicPr>
            <a:picLocks noChangeAspect="1"/>
          </p:cNvPicPr>
          <p:nvPr/>
        </p:nvPicPr>
        <p:blipFill>
          <a:blip r:embed="rId3" cstate="print"/>
          <a:stretch>
            <a:fillRect/>
          </a:stretch>
        </p:blipFill>
        <p:spPr>
          <a:xfrm>
            <a:off x="251520" y="1166391"/>
            <a:ext cx="2834391" cy="5214937"/>
          </a:xfrm>
          <a:prstGeom prst="rect">
            <a:avLst/>
          </a:prstGeom>
        </p:spPr>
      </p:pic>
      <p:grpSp>
        <p:nvGrpSpPr>
          <p:cNvPr id="3" name="Ryhmä 20"/>
          <p:cNvGrpSpPr/>
          <p:nvPr/>
        </p:nvGrpSpPr>
        <p:grpSpPr>
          <a:xfrm rot="941702">
            <a:off x="906302" y="5187320"/>
            <a:ext cx="285752" cy="428628"/>
            <a:chOff x="4071934" y="2285992"/>
            <a:chExt cx="285752" cy="428628"/>
          </a:xfrm>
        </p:grpSpPr>
        <p:sp>
          <p:nvSpPr>
            <p:cNvPr id="10" name="Ellipsi 9"/>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11" name="Suora yhdysviiva 10"/>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uora yhdysviiva 11"/>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Ellipsi 23"/>
          <p:cNvSpPr/>
          <p:nvPr/>
        </p:nvSpPr>
        <p:spPr>
          <a:xfrm>
            <a:off x="2263177" y="887910"/>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cxnSp>
        <p:nvCxnSpPr>
          <p:cNvPr id="28" name="Suora yhdysviiva 27"/>
          <p:cNvCxnSpPr>
            <a:cxnSpLocks/>
          </p:cNvCxnSpPr>
          <p:nvPr/>
        </p:nvCxnSpPr>
        <p:spPr>
          <a:xfrm flipH="1">
            <a:off x="611561" y="5662406"/>
            <a:ext cx="280689" cy="50289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25" name="Ryhmä 20"/>
          <p:cNvGrpSpPr/>
          <p:nvPr/>
        </p:nvGrpSpPr>
        <p:grpSpPr>
          <a:xfrm rot="555820">
            <a:off x="1535841" y="5237236"/>
            <a:ext cx="285752" cy="428628"/>
            <a:chOff x="4071934" y="2285992"/>
            <a:chExt cx="285752" cy="428628"/>
          </a:xfrm>
        </p:grpSpPr>
        <p:sp>
          <p:nvSpPr>
            <p:cNvPr id="27" name="Ellipsi 26"/>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29" name="Suora yhdysviiva 28"/>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uora yhdysviiva 29"/>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1" name="Ryhmä 20"/>
          <p:cNvGrpSpPr/>
          <p:nvPr/>
        </p:nvGrpSpPr>
        <p:grpSpPr>
          <a:xfrm>
            <a:off x="2189205" y="5233778"/>
            <a:ext cx="285752" cy="428628"/>
            <a:chOff x="4071934" y="2285992"/>
            <a:chExt cx="285752" cy="428628"/>
          </a:xfrm>
        </p:grpSpPr>
        <p:sp>
          <p:nvSpPr>
            <p:cNvPr id="32" name="Ellipsi 31"/>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33" name="Suora yhdysviiva 32"/>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uora yhdysviiva 33"/>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 name="Tekstiruutu 3"/>
          <p:cNvSpPr txBox="1"/>
          <p:nvPr/>
        </p:nvSpPr>
        <p:spPr>
          <a:xfrm>
            <a:off x="3419872" y="1030786"/>
            <a:ext cx="5328592" cy="5816977"/>
          </a:xfrm>
          <a:prstGeom prst="rect">
            <a:avLst/>
          </a:prstGeom>
          <a:noFill/>
        </p:spPr>
        <p:txBody>
          <a:bodyPr wrap="square" rtlCol="0">
            <a:spAutoFit/>
          </a:bodyPr>
          <a:lstStyle/>
          <a:p>
            <a:r>
              <a:rPr lang="fi-FI" sz="2400" dirty="0"/>
              <a:t>V</a:t>
            </a:r>
            <a:r>
              <a:rPr lang="fi-FI" sz="2400" dirty="0" smtClean="0"/>
              <a:t>astaanoton </a:t>
            </a:r>
            <a:r>
              <a:rPr lang="fi-FI" sz="2400" dirty="0"/>
              <a:t>vastuualueet syötön tullessa 5- paikalta.</a:t>
            </a:r>
          </a:p>
          <a:p>
            <a:endParaRPr lang="fi-FI" sz="2400" dirty="0"/>
          </a:p>
          <a:p>
            <a:r>
              <a:rPr lang="fi-FI" sz="2400" dirty="0"/>
              <a:t>Vastaanottajilla on tasaiset </a:t>
            </a:r>
            <a:r>
              <a:rPr lang="fi-FI" sz="2400" dirty="0" smtClean="0"/>
              <a:t>välit, kuitenkin </a:t>
            </a:r>
            <a:r>
              <a:rPr lang="fi-FI" sz="2400" dirty="0"/>
              <a:t>siten että etuyleispelaaja voidaan siirtää pienemmälle vastuulle </a:t>
            </a:r>
            <a:r>
              <a:rPr lang="fi-FI" sz="2400" dirty="0" smtClean="0"/>
              <a:t>(esim. vastustajan syötön ollessa hidas).</a:t>
            </a:r>
            <a:endParaRPr lang="fi-FI" sz="2400" dirty="0"/>
          </a:p>
          <a:p>
            <a:endParaRPr lang="fi-FI" sz="2400" dirty="0"/>
          </a:p>
          <a:p>
            <a:r>
              <a:rPr lang="fi-FI" sz="2400" dirty="0"/>
              <a:t>Vasen väli.</a:t>
            </a:r>
          </a:p>
          <a:p>
            <a:r>
              <a:rPr lang="fi-FI" sz="2400" dirty="0"/>
              <a:t>Vasemmalta </a:t>
            </a:r>
            <a:r>
              <a:rPr lang="fi-FI" sz="2400" dirty="0" smtClean="0"/>
              <a:t>ylhäältä, </a:t>
            </a:r>
            <a:r>
              <a:rPr lang="fi-FI" sz="2400" dirty="0"/>
              <a:t>oikealta alhaalta.</a:t>
            </a:r>
          </a:p>
          <a:p>
            <a:endParaRPr lang="fi-FI" sz="2400" dirty="0"/>
          </a:p>
          <a:p>
            <a:r>
              <a:rPr lang="fi-FI" sz="2400" dirty="0" smtClean="0"/>
              <a:t>1-paikalla </a:t>
            </a:r>
            <a:r>
              <a:rPr lang="fi-FI" sz="2400" dirty="0"/>
              <a:t>oleva vastaanottaja nostaa myös oikealta ylhäältä (sininen kolmio) kun syöttö tulee 5</a:t>
            </a:r>
            <a:r>
              <a:rPr lang="fi-FI" sz="2400" dirty="0">
                <a:sym typeface="Wingdings" panose="05000000000000000000" pitchFamily="2" charset="2"/>
              </a:rPr>
              <a:t></a:t>
            </a:r>
            <a:r>
              <a:rPr lang="fi-FI" sz="2400" dirty="0" smtClean="0">
                <a:sym typeface="Wingdings" panose="05000000000000000000" pitchFamily="2" charset="2"/>
              </a:rPr>
              <a:t>1-rajaan</a:t>
            </a:r>
            <a:r>
              <a:rPr lang="fi-FI" sz="2400" dirty="0">
                <a:sym typeface="Wingdings" panose="05000000000000000000" pitchFamily="2" charset="2"/>
              </a:rPr>
              <a:t>.</a:t>
            </a:r>
          </a:p>
          <a:p>
            <a:endParaRPr lang="fi-FI" dirty="0">
              <a:sym typeface="Wingdings" panose="05000000000000000000" pitchFamily="2" charset="2"/>
            </a:endParaRPr>
          </a:p>
          <a:p>
            <a:endParaRPr lang="fi-FI" dirty="0"/>
          </a:p>
        </p:txBody>
      </p:sp>
      <p:cxnSp>
        <p:nvCxnSpPr>
          <p:cNvPr id="7" name="Suora nuoliyhdysviiva 6"/>
          <p:cNvCxnSpPr>
            <a:stCxn id="24" idx="3"/>
          </p:cNvCxnSpPr>
          <p:nvPr/>
        </p:nvCxnSpPr>
        <p:spPr>
          <a:xfrm flipH="1">
            <a:off x="1069195" y="1131815"/>
            <a:ext cx="1235829" cy="402591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uora yhdysviiva 25"/>
          <p:cNvCxnSpPr>
            <a:cxnSpLocks/>
          </p:cNvCxnSpPr>
          <p:nvPr/>
        </p:nvCxnSpPr>
        <p:spPr>
          <a:xfrm flipH="1">
            <a:off x="1159539" y="4974520"/>
            <a:ext cx="232068" cy="374313"/>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Suora yhdysviiva 34"/>
          <p:cNvCxnSpPr>
            <a:cxnSpLocks/>
          </p:cNvCxnSpPr>
          <p:nvPr/>
        </p:nvCxnSpPr>
        <p:spPr>
          <a:xfrm flipH="1">
            <a:off x="1275574" y="5686069"/>
            <a:ext cx="285125" cy="479235"/>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Suora yhdysviiva 35"/>
          <p:cNvCxnSpPr>
            <a:cxnSpLocks/>
          </p:cNvCxnSpPr>
          <p:nvPr/>
        </p:nvCxnSpPr>
        <p:spPr>
          <a:xfrm flipH="1">
            <a:off x="1751732" y="4910687"/>
            <a:ext cx="285125" cy="479235"/>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Suora yhdysviiva 36"/>
          <p:cNvCxnSpPr>
            <a:cxnSpLocks/>
          </p:cNvCxnSpPr>
          <p:nvPr/>
        </p:nvCxnSpPr>
        <p:spPr>
          <a:xfrm flipH="1">
            <a:off x="1922553" y="5701269"/>
            <a:ext cx="285125" cy="479235"/>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Tasakylkinen kolmio 19"/>
          <p:cNvSpPr/>
          <p:nvPr/>
        </p:nvSpPr>
        <p:spPr>
          <a:xfrm rot="16200000">
            <a:off x="1996898" y="5426154"/>
            <a:ext cx="1204110" cy="44090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753444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097868" y="260648"/>
            <a:ext cx="7164288" cy="864096"/>
          </a:xfrm>
        </p:spPr>
        <p:txBody>
          <a:bodyPr anchor="t">
            <a:normAutofit/>
          </a:bodyPr>
          <a:lstStyle/>
          <a:p>
            <a:r>
              <a:rPr lang="fi-FI" sz="3600" b="1" dirty="0">
                <a:solidFill>
                  <a:srgbClr val="23408F"/>
                </a:solidFill>
                <a:latin typeface="Univers LT Std 85 XBlk" pitchFamily="34" charset="0"/>
              </a:rPr>
              <a:t>HYÖKKÄYS</a:t>
            </a:r>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sp>
        <p:nvSpPr>
          <p:cNvPr id="5" name="Tekstiruutu 7"/>
          <p:cNvSpPr txBox="1"/>
          <p:nvPr/>
        </p:nvSpPr>
        <p:spPr>
          <a:xfrm>
            <a:off x="395536" y="1340768"/>
            <a:ext cx="8280919" cy="646331"/>
          </a:xfrm>
          <a:prstGeom prst="rect">
            <a:avLst/>
          </a:prstGeom>
          <a:noFill/>
        </p:spPr>
        <p:txBody>
          <a:bodyPr wrap="square" rtlCol="0">
            <a:spAutoFit/>
          </a:bodyPr>
          <a:lstStyle/>
          <a:p>
            <a:endParaRPr lang="fi-FI" dirty="0">
              <a:latin typeface="Univers LT 47 CondensedLt" pitchFamily="50" charset="0"/>
            </a:endParaRPr>
          </a:p>
          <a:p>
            <a:pPr marL="285750" indent="-285750"/>
            <a:endParaRPr lang="fi-FI" dirty="0"/>
          </a:p>
        </p:txBody>
      </p:sp>
      <p:sp>
        <p:nvSpPr>
          <p:cNvPr id="7" name="Tekstikehys 6"/>
          <p:cNvSpPr txBox="1"/>
          <p:nvPr/>
        </p:nvSpPr>
        <p:spPr>
          <a:xfrm>
            <a:off x="395536" y="1196752"/>
            <a:ext cx="8424936" cy="5570756"/>
          </a:xfrm>
          <a:prstGeom prst="rect">
            <a:avLst/>
          </a:prstGeom>
          <a:noFill/>
        </p:spPr>
        <p:txBody>
          <a:bodyPr wrap="square" rtlCol="0">
            <a:spAutoFit/>
          </a:bodyPr>
          <a:lstStyle/>
          <a:p>
            <a:pPr marL="285750" indent="-285750">
              <a:buFontTx/>
              <a:buChar char="•"/>
            </a:pPr>
            <a:r>
              <a:rPr lang="fi-FI" sz="2800" dirty="0"/>
              <a:t>Joukkueen pitää pystyä tekemään valtaosa pisteistä hyökkäämällä.</a:t>
            </a:r>
          </a:p>
          <a:p>
            <a:pPr marL="285750" indent="-285750">
              <a:buFontTx/>
              <a:buChar char="•"/>
            </a:pPr>
            <a:r>
              <a:rPr lang="fi-FI" sz="2800" dirty="0"/>
              <a:t>Palloa pitää pystyä lyömään ylhäältä ja kovaa.</a:t>
            </a:r>
          </a:p>
          <a:p>
            <a:pPr marL="285750" indent="-285750">
              <a:buFontTx/>
              <a:buChar char="•"/>
            </a:pPr>
            <a:r>
              <a:rPr lang="fi-FI" sz="2800" dirty="0"/>
              <a:t>Tilanteen tunnistaminen: voiko pallon lyödä suoraan kenttään, vai pitääkö ratkaisua hakea esimerkiksi torjunnan käsien kautta tai jujuttamalla.</a:t>
            </a:r>
          </a:p>
          <a:p>
            <a:pPr marL="285750" indent="-285750">
              <a:buFontTx/>
              <a:buChar char="•"/>
            </a:pPr>
            <a:r>
              <a:rPr lang="fi-FI" sz="2800" dirty="0"/>
              <a:t>Hyökkäyssuuntien opettelu: jyrkkä viisto, pitkä kulma, raja, torjunnan väli, ylhäältä torjunnan käsistä.</a:t>
            </a:r>
          </a:p>
          <a:p>
            <a:pPr marL="285750" indent="-285750">
              <a:buFontTx/>
              <a:buChar char="•"/>
            </a:pPr>
            <a:r>
              <a:rPr lang="fi-FI" sz="2800" dirty="0"/>
              <a:t>Hyvästä vastaanotosta tavoitteena on pelata nopeatempoista laitapassia (hyökkääjä toisella askeleella kun pallo on passarilla).</a:t>
            </a:r>
          </a:p>
          <a:p>
            <a:pPr marL="285750" indent="-285750">
              <a:buFontTx/>
              <a:buChar char="•"/>
            </a:pPr>
            <a:endParaRPr lang="fi-FI" sz="2800" dirty="0"/>
          </a:p>
          <a:p>
            <a:pPr marL="285750" indent="-285750">
              <a:buFontTx/>
              <a:buChar char="•"/>
            </a:pPr>
            <a:endParaRPr lang="fi-FI" sz="2000" dirty="0"/>
          </a:p>
        </p:txBody>
      </p:sp>
    </p:spTree>
    <p:extLst>
      <p:ext uri="{BB962C8B-B14F-4D97-AF65-F5344CB8AC3E}">
        <p14:creationId xmlns:p14="http://schemas.microsoft.com/office/powerpoint/2010/main" val="1024123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042468" y="243259"/>
            <a:ext cx="7164288" cy="936104"/>
          </a:xfrm>
        </p:spPr>
        <p:txBody>
          <a:bodyPr anchor="t">
            <a:normAutofit/>
          </a:bodyPr>
          <a:lstStyle/>
          <a:p>
            <a:r>
              <a:rPr lang="fi-FI" sz="3600" b="1" dirty="0">
                <a:solidFill>
                  <a:srgbClr val="23408F"/>
                </a:solidFill>
                <a:latin typeface="Univers LT Std 85 XBlk" pitchFamily="34" charset="0"/>
              </a:rPr>
              <a:t>HYÖKKÄYSSUUNNAT </a:t>
            </a:r>
          </a:p>
        </p:txBody>
      </p:sp>
      <p:sp>
        <p:nvSpPr>
          <p:cNvPr id="8" name="Tekstiruutu 7"/>
          <p:cNvSpPr txBox="1"/>
          <p:nvPr/>
        </p:nvSpPr>
        <p:spPr>
          <a:xfrm>
            <a:off x="3419872" y="1179363"/>
            <a:ext cx="5472608" cy="5016758"/>
          </a:xfrm>
          <a:prstGeom prst="rect">
            <a:avLst/>
          </a:prstGeom>
          <a:noFill/>
        </p:spPr>
        <p:txBody>
          <a:bodyPr wrap="square" rtlCol="0">
            <a:spAutoFit/>
          </a:bodyPr>
          <a:lstStyle/>
          <a:p>
            <a:r>
              <a:rPr lang="fi-FI" sz="2000" dirty="0"/>
              <a:t>TERMINOLOGIAA:</a:t>
            </a:r>
          </a:p>
          <a:p>
            <a:r>
              <a:rPr lang="fi-FI" sz="2000" dirty="0"/>
              <a:t>1.Jyrkkä viisto (viininpunainen)</a:t>
            </a:r>
          </a:p>
          <a:p>
            <a:r>
              <a:rPr lang="fi-FI" sz="2000" dirty="0"/>
              <a:t>2.Pitkä kulma (sininen alue)</a:t>
            </a:r>
          </a:p>
          <a:p>
            <a:r>
              <a:rPr lang="fi-FI" sz="2000" dirty="0"/>
              <a:t>- Vain todella kovia lyöntejä, vältä toimituspalloja</a:t>
            </a:r>
          </a:p>
          <a:p>
            <a:r>
              <a:rPr lang="fi-FI" sz="2000" dirty="0"/>
              <a:t>3.Rajalyönti (vihreä alue)</a:t>
            </a:r>
          </a:p>
          <a:p>
            <a:r>
              <a:rPr lang="fi-FI" sz="2000" dirty="0"/>
              <a:t>4.Tärkeimmät jujun paikka (punainen)</a:t>
            </a:r>
          </a:p>
          <a:p>
            <a:r>
              <a:rPr lang="fi-FI" sz="2000" dirty="0"/>
              <a:t>5. ”Käsistä kelloon” (musta nuoli)</a:t>
            </a:r>
          </a:p>
          <a:p>
            <a:r>
              <a:rPr lang="fi-FI" sz="2000" dirty="0"/>
              <a:t> - laitatorjujan käsistä</a:t>
            </a:r>
          </a:p>
          <a:p>
            <a:r>
              <a:rPr lang="fi-FI" sz="2000" dirty="0"/>
              <a:t> - keskitorjujan käsistä – vaati paljon voimaa ja optimaalisen tilanteen</a:t>
            </a:r>
          </a:p>
          <a:p>
            <a:endParaRPr lang="fi-FI" sz="2000" dirty="0"/>
          </a:p>
          <a:p>
            <a:r>
              <a:rPr lang="fi-FI" sz="2000" dirty="0"/>
              <a:t>FILOSOFIAA:</a:t>
            </a:r>
          </a:p>
          <a:p>
            <a:r>
              <a:rPr lang="fi-FI" sz="2000" dirty="0"/>
              <a:t>Jos et voi voittaa palloa, tee vastustajan jatkohyökkäys niin vaikeaksi kuin mahdollista.</a:t>
            </a:r>
          </a:p>
          <a:p>
            <a:endParaRPr lang="fi-FI" sz="2000" dirty="0"/>
          </a:p>
          <a:p>
            <a:r>
              <a:rPr lang="fi-FI" sz="2000" dirty="0"/>
              <a:t>Suunnat 2-paikalta peilikuvana.</a:t>
            </a:r>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pic>
        <p:nvPicPr>
          <p:cNvPr id="5" name="Sisällön paikkamerkki 11" descr="Lentopallokenttä.gif"/>
          <p:cNvPicPr>
            <a:picLocks noChangeAspect="1"/>
          </p:cNvPicPr>
          <p:nvPr/>
        </p:nvPicPr>
        <p:blipFill>
          <a:blip r:embed="rId3" cstate="print"/>
          <a:stretch>
            <a:fillRect/>
          </a:stretch>
        </p:blipFill>
        <p:spPr>
          <a:xfrm>
            <a:off x="251520" y="1166391"/>
            <a:ext cx="2834391" cy="5214937"/>
          </a:xfrm>
          <a:prstGeom prst="rect">
            <a:avLst/>
          </a:prstGeom>
        </p:spPr>
      </p:pic>
      <p:sp>
        <p:nvSpPr>
          <p:cNvPr id="13" name="Ellipsi 12"/>
          <p:cNvSpPr/>
          <p:nvPr/>
        </p:nvSpPr>
        <p:spPr>
          <a:xfrm>
            <a:off x="323528" y="4077072"/>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23" name="Pyöristetty suorakulmio 22"/>
          <p:cNvSpPr/>
          <p:nvPr/>
        </p:nvSpPr>
        <p:spPr>
          <a:xfrm>
            <a:off x="2195736" y="1412776"/>
            <a:ext cx="5760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Pyöristetty suorakulmio 23"/>
          <p:cNvSpPr/>
          <p:nvPr/>
        </p:nvSpPr>
        <p:spPr>
          <a:xfrm>
            <a:off x="2267744" y="2462389"/>
            <a:ext cx="504056" cy="6480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i-FI"/>
          </a:p>
        </p:txBody>
      </p:sp>
      <p:sp>
        <p:nvSpPr>
          <p:cNvPr id="25" name="Pyöristetty suorakulmio 24"/>
          <p:cNvSpPr/>
          <p:nvPr/>
        </p:nvSpPr>
        <p:spPr>
          <a:xfrm>
            <a:off x="539552" y="1340769"/>
            <a:ext cx="360040" cy="7178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dirty="0"/>
          </a:p>
        </p:txBody>
      </p:sp>
      <p:sp>
        <p:nvSpPr>
          <p:cNvPr id="26" name="Ellipsi 25"/>
          <p:cNvSpPr/>
          <p:nvPr/>
        </p:nvSpPr>
        <p:spPr>
          <a:xfrm>
            <a:off x="1331640" y="3356992"/>
            <a:ext cx="576064" cy="36004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7" name="Ellipsi 26"/>
          <p:cNvSpPr/>
          <p:nvPr/>
        </p:nvSpPr>
        <p:spPr>
          <a:xfrm>
            <a:off x="899592" y="3429000"/>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29" name="Ellipsi 28"/>
          <p:cNvSpPr/>
          <p:nvPr/>
        </p:nvSpPr>
        <p:spPr>
          <a:xfrm>
            <a:off x="611560" y="3429000"/>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cxnSp>
        <p:nvCxnSpPr>
          <p:cNvPr id="31" name="Suora yhdysviiva 30"/>
          <p:cNvCxnSpPr>
            <a:endCxn id="29" idx="3"/>
          </p:cNvCxnSpPr>
          <p:nvPr/>
        </p:nvCxnSpPr>
        <p:spPr>
          <a:xfrm flipV="1">
            <a:off x="467544" y="3672905"/>
            <a:ext cx="185863" cy="40416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uora nuoliyhdysviiva 32"/>
          <p:cNvCxnSpPr/>
          <p:nvPr/>
        </p:nvCxnSpPr>
        <p:spPr>
          <a:xfrm flipH="1" flipV="1">
            <a:off x="179512" y="3356992"/>
            <a:ext cx="432048" cy="28803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uora nuoliyhdysviiva 34"/>
          <p:cNvCxnSpPr/>
          <p:nvPr/>
        </p:nvCxnSpPr>
        <p:spPr>
          <a:xfrm flipH="1">
            <a:off x="107504" y="3645024"/>
            <a:ext cx="504056" cy="50405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uora nuoliyhdysviiva 36"/>
          <p:cNvCxnSpPr>
            <a:stCxn id="27" idx="4"/>
          </p:cNvCxnSpPr>
          <p:nvPr/>
        </p:nvCxnSpPr>
        <p:spPr>
          <a:xfrm>
            <a:off x="1042468" y="3714752"/>
            <a:ext cx="2089372" cy="43432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uora yhdysviiva 38"/>
          <p:cNvCxnSpPr>
            <a:stCxn id="13" idx="0"/>
            <a:endCxn id="27" idx="3"/>
          </p:cNvCxnSpPr>
          <p:nvPr/>
        </p:nvCxnSpPr>
        <p:spPr>
          <a:xfrm flipV="1">
            <a:off x="466404" y="3672905"/>
            <a:ext cx="475035" cy="40416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Ellipsi 17"/>
          <p:cNvSpPr/>
          <p:nvPr/>
        </p:nvSpPr>
        <p:spPr>
          <a:xfrm rot="16200000">
            <a:off x="493098" y="2776296"/>
            <a:ext cx="494793" cy="36004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6216290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99481" y="255154"/>
            <a:ext cx="7164288" cy="936104"/>
          </a:xfrm>
        </p:spPr>
        <p:txBody>
          <a:bodyPr anchor="t">
            <a:normAutofit/>
          </a:bodyPr>
          <a:lstStyle/>
          <a:p>
            <a:r>
              <a:rPr lang="fi-FI" sz="3600" b="1" dirty="0">
                <a:solidFill>
                  <a:srgbClr val="23408F"/>
                </a:solidFill>
                <a:latin typeface="Univers LT Std 85 XBlk" pitchFamily="34" charset="0"/>
              </a:rPr>
              <a:t>VARMISTAMINEN</a:t>
            </a:r>
          </a:p>
        </p:txBody>
      </p:sp>
      <p:sp>
        <p:nvSpPr>
          <p:cNvPr id="8" name="Tekstiruutu 7"/>
          <p:cNvSpPr txBox="1"/>
          <p:nvPr/>
        </p:nvSpPr>
        <p:spPr>
          <a:xfrm>
            <a:off x="405161" y="1191258"/>
            <a:ext cx="8352927" cy="5909310"/>
          </a:xfrm>
          <a:prstGeom prst="rect">
            <a:avLst/>
          </a:prstGeom>
          <a:noFill/>
        </p:spPr>
        <p:txBody>
          <a:bodyPr wrap="square" rtlCol="0">
            <a:spAutoFit/>
          </a:bodyPr>
          <a:lstStyle/>
          <a:p>
            <a:r>
              <a:rPr lang="fi-FI" sz="2800" dirty="0"/>
              <a:t>Varmistuspelaaminen on tärkeä osa hyökkäys- ja puolustuspelaamista, jolla pystyy saamaan palloja peliin ja lisäämään jatkopallojen määrää.</a:t>
            </a:r>
          </a:p>
          <a:p>
            <a:endParaRPr lang="fi-FI" sz="2800" dirty="0"/>
          </a:p>
          <a:p>
            <a:r>
              <a:rPr lang="fi-FI" sz="2800" dirty="0"/>
              <a:t>Varmistushetkellä kaikkien katseen tulee olla torjunnan kämmenissä ja molempien jalkojen maassa.</a:t>
            </a:r>
          </a:p>
          <a:p>
            <a:endParaRPr lang="fi-FI" sz="2800" dirty="0"/>
          </a:p>
          <a:p>
            <a:r>
              <a:rPr lang="fi-FI" sz="2800" dirty="0"/>
              <a:t>Varmistajien tulee asennoitua jokaisessa varmistuksessa niin, että vastustaja torjuu pallon ja pallo varmistetaan varmasti omalla puolella peliin</a:t>
            </a:r>
            <a:r>
              <a:rPr lang="fi-FI" sz="2800" dirty="0" smtClean="0"/>
              <a:t>.</a:t>
            </a:r>
          </a:p>
          <a:p>
            <a:endParaRPr lang="fi-FI" sz="2800" dirty="0"/>
          </a:p>
          <a:p>
            <a:endParaRPr lang="fi-FI" sz="2800" dirty="0"/>
          </a:p>
          <a:p>
            <a:endParaRPr lang="fi-FI" sz="2400" dirty="0"/>
          </a:p>
          <a:p>
            <a:endParaRPr lang="fi-FI" dirty="0"/>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spTree>
    <p:extLst>
      <p:ext uri="{BB962C8B-B14F-4D97-AF65-F5344CB8AC3E}">
        <p14:creationId xmlns:p14="http://schemas.microsoft.com/office/powerpoint/2010/main" val="3161384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037608" y="188640"/>
            <a:ext cx="7164288" cy="720079"/>
          </a:xfrm>
        </p:spPr>
        <p:txBody>
          <a:bodyPr anchor="t">
            <a:normAutofit/>
          </a:bodyPr>
          <a:lstStyle/>
          <a:p>
            <a:r>
              <a:rPr lang="fi-FI" sz="3600" b="1" dirty="0">
                <a:solidFill>
                  <a:srgbClr val="23408F"/>
                </a:solidFill>
                <a:latin typeface="Univers LT Std 85 XBlk" pitchFamily="34" charset="0"/>
              </a:rPr>
              <a:t>TORJUNTA</a:t>
            </a:r>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sp>
        <p:nvSpPr>
          <p:cNvPr id="18" name="Tekstiruutu 17"/>
          <p:cNvSpPr txBox="1"/>
          <p:nvPr/>
        </p:nvSpPr>
        <p:spPr>
          <a:xfrm>
            <a:off x="179512" y="1124744"/>
            <a:ext cx="8856984" cy="4893647"/>
          </a:xfrm>
          <a:prstGeom prst="rect">
            <a:avLst/>
          </a:prstGeom>
          <a:noFill/>
        </p:spPr>
        <p:txBody>
          <a:bodyPr wrap="square" rtlCol="0">
            <a:spAutoFit/>
          </a:bodyPr>
          <a:lstStyle/>
          <a:p>
            <a:pPr marL="285750" indent="-285750">
              <a:buFontTx/>
              <a:buChar char="•"/>
            </a:pPr>
            <a:r>
              <a:rPr lang="fi-FI" sz="2400" dirty="0"/>
              <a:t>Torjunnassa valmiusasento, jalkojen viritys ja katseen kohdistaminen on tärkeää (pallo-passari-pallo-hyökkääjä).</a:t>
            </a:r>
          </a:p>
          <a:p>
            <a:pPr marL="285750" indent="-285750">
              <a:buFontTx/>
              <a:buChar char="•"/>
            </a:pPr>
            <a:r>
              <a:rPr lang="fi-FI" sz="2400" dirty="0"/>
              <a:t>Torjunnan perustana on lukeva torjunta.</a:t>
            </a:r>
          </a:p>
          <a:p>
            <a:pPr marL="285750" indent="-285750">
              <a:buFontTx/>
              <a:buChar char="•"/>
            </a:pPr>
            <a:r>
              <a:rPr lang="fi-FI" sz="2400" dirty="0"/>
              <a:t>Torjunnan tavoitteena on hyvä kosketus palloon (torjuntapiste tai hyvä vaimennus), tai halutun alueen peittäminen kentästä (selkeiden puolustettavien sektoreiden muodostaminen).</a:t>
            </a:r>
          </a:p>
          <a:p>
            <a:endParaRPr lang="fi-FI" sz="2400" dirty="0"/>
          </a:p>
          <a:p>
            <a:endParaRPr lang="fi-FI" sz="2400" dirty="0"/>
          </a:p>
          <a:p>
            <a:r>
              <a:rPr lang="fi-FI" sz="2400" b="1" dirty="0"/>
              <a:t>Käsien käyttö torjunnassa</a:t>
            </a:r>
          </a:p>
          <a:p>
            <a:pPr marL="285750" indent="-285750">
              <a:buFontTx/>
              <a:buChar char="•"/>
            </a:pPr>
            <a:r>
              <a:rPr lang="fi-FI" sz="2400" dirty="0"/>
              <a:t>Käsiä hyödynnetään hypätessä torjuntaan samalla tavoin kuin hyökkäyshypyssä (käsitehostus).</a:t>
            </a:r>
          </a:p>
          <a:p>
            <a:pPr marL="285750" indent="-285750">
              <a:buFontTx/>
              <a:buChar char="•"/>
            </a:pPr>
            <a:r>
              <a:rPr lang="fi-FI" sz="2400" dirty="0"/>
              <a:t>Kädet työnnetään vartalon edestä suoraan verkon yli vastustajan puolelle, ja pyritään peittämään mahdollisimman suuri alue.</a:t>
            </a:r>
          </a:p>
        </p:txBody>
      </p:sp>
    </p:spTree>
    <p:extLst>
      <p:ext uri="{BB962C8B-B14F-4D97-AF65-F5344CB8AC3E}">
        <p14:creationId xmlns:p14="http://schemas.microsoft.com/office/powerpoint/2010/main" val="10085595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sp>
        <p:nvSpPr>
          <p:cNvPr id="2" name="Otsikko 1"/>
          <p:cNvSpPr>
            <a:spLocks noGrp="1"/>
          </p:cNvSpPr>
          <p:nvPr>
            <p:ph type="ctrTitle"/>
          </p:nvPr>
        </p:nvSpPr>
        <p:spPr>
          <a:xfrm>
            <a:off x="395536" y="188641"/>
            <a:ext cx="8064896" cy="1008112"/>
          </a:xfrm>
        </p:spPr>
        <p:txBody>
          <a:bodyPr anchor="t">
            <a:normAutofit fontScale="90000"/>
          </a:bodyPr>
          <a:lstStyle/>
          <a:p>
            <a:r>
              <a:rPr lang="fi-FI" sz="3600" b="1" dirty="0">
                <a:solidFill>
                  <a:srgbClr val="23408F"/>
                </a:solidFill>
                <a:latin typeface="Univers LT Std 85 XBlk" pitchFamily="34" charset="0"/>
              </a:rPr>
              <a:t>PERUSTAKTIIKKA TORJUNTA -PUOLUSTUKSESSA</a:t>
            </a:r>
            <a:endParaRPr lang="fi-FI" sz="3600" b="1" dirty="0">
              <a:solidFill>
                <a:schemeClr val="tx2"/>
              </a:solidFill>
              <a:latin typeface="Univers LT Std 85 XBlk" pitchFamily="34" charset="0"/>
            </a:endParaRPr>
          </a:p>
        </p:txBody>
      </p:sp>
      <p:sp>
        <p:nvSpPr>
          <p:cNvPr id="8" name="Tekstiruutu 7"/>
          <p:cNvSpPr txBox="1"/>
          <p:nvPr/>
        </p:nvSpPr>
        <p:spPr>
          <a:xfrm>
            <a:off x="3275856" y="1484784"/>
            <a:ext cx="5400599" cy="4985980"/>
          </a:xfrm>
          <a:prstGeom prst="rect">
            <a:avLst/>
          </a:prstGeom>
          <a:noFill/>
        </p:spPr>
        <p:txBody>
          <a:bodyPr wrap="square" rtlCol="0">
            <a:spAutoFit/>
          </a:bodyPr>
          <a:lstStyle/>
          <a:p>
            <a:r>
              <a:rPr lang="fi-FI" sz="2000" b="1" dirty="0"/>
              <a:t>PERUSLUKEVA TORJUNTA </a:t>
            </a:r>
            <a:r>
              <a:rPr lang="fi-FI" sz="2000" dirty="0"/>
              <a:t>(PL)</a:t>
            </a:r>
          </a:p>
          <a:p>
            <a:pPr marL="342900" indent="-342900">
              <a:buFontTx/>
              <a:buChar char="•"/>
            </a:pPr>
            <a:r>
              <a:rPr lang="fi-FI" sz="2000" dirty="0"/>
              <a:t>Perustuu reagointiin vastustajan vastaanoton tai puolustuksen jälkeen.</a:t>
            </a:r>
          </a:p>
          <a:p>
            <a:pPr marL="342900" indent="-342900">
              <a:buFontTx/>
              <a:buChar char="•"/>
            </a:pPr>
            <a:r>
              <a:rPr lang="fi-FI" sz="2000" dirty="0"/>
              <a:t>Perusryhmityksessä laitatorjujat lähtevät n. 2m sivurajasta ja keskipelaaja seisoo kentän halkaisijalla</a:t>
            </a:r>
          </a:p>
          <a:p>
            <a:pPr marL="342900" indent="-342900">
              <a:buFontTx/>
              <a:buChar char="•"/>
            </a:pPr>
            <a:r>
              <a:rPr lang="fi-FI" sz="2000" b="1" dirty="0"/>
              <a:t>Torjunta liikkuu vasta </a:t>
            </a:r>
            <a:r>
              <a:rPr lang="fi-FI" sz="2000" dirty="0"/>
              <a:t>sen jälkeen kun </a:t>
            </a:r>
            <a:r>
              <a:rPr lang="fi-FI" sz="2000" b="1" dirty="0"/>
              <a:t>nähdään</a:t>
            </a:r>
            <a:r>
              <a:rPr lang="fi-FI" sz="2000" dirty="0"/>
              <a:t> minne passi menee.</a:t>
            </a:r>
          </a:p>
          <a:p>
            <a:pPr marL="342900" indent="-342900">
              <a:buFontTx/>
              <a:buChar char="•"/>
            </a:pPr>
            <a:r>
              <a:rPr lang="fi-FI" sz="2000" dirty="0"/>
              <a:t>Katseen kohdistaminen on erittäin tärkeää </a:t>
            </a:r>
          </a:p>
          <a:p>
            <a:r>
              <a:rPr lang="fi-FI" sz="2000" dirty="0"/>
              <a:t>      </a:t>
            </a:r>
            <a:r>
              <a:rPr lang="fi-FI" sz="2000" dirty="0" smtClean="0"/>
              <a:t>(PALLO-PASSARI-PALLO-HYÖKKÄÄJÄ</a:t>
            </a:r>
            <a:r>
              <a:rPr lang="fi-FI" sz="2000" dirty="0"/>
              <a:t>).</a:t>
            </a:r>
          </a:p>
          <a:p>
            <a:endParaRPr lang="fi-FI" sz="2000" dirty="0"/>
          </a:p>
          <a:p>
            <a:r>
              <a:rPr lang="fi-FI" sz="2000" dirty="0"/>
              <a:t>Valmiuspaikoista reagoidaan noston laatuun. Laitatorjuntaan liikutaan torjunta-askelilla yhtä aikaa (KT ja laitatorjuja) ja tehdään tiivis paritorjunta.</a:t>
            </a:r>
            <a:endParaRPr lang="fi-FI" sz="2000" dirty="0">
              <a:sym typeface="Wingdings" pitchFamily="2" charset="2"/>
            </a:endParaRPr>
          </a:p>
          <a:p>
            <a:endParaRPr lang="fi-FI" dirty="0">
              <a:sym typeface="Wingdings" pitchFamily="2" charset="2"/>
            </a:endParaRPr>
          </a:p>
        </p:txBody>
      </p:sp>
      <p:pic>
        <p:nvPicPr>
          <p:cNvPr id="5" name="Sisällön paikkamerkki 11" descr="Lentopallokenttä.gif"/>
          <p:cNvPicPr>
            <a:picLocks noChangeAspect="1"/>
          </p:cNvPicPr>
          <p:nvPr/>
        </p:nvPicPr>
        <p:blipFill>
          <a:blip r:embed="rId3" cstate="print"/>
          <a:stretch>
            <a:fillRect/>
          </a:stretch>
        </p:blipFill>
        <p:spPr>
          <a:xfrm>
            <a:off x="251520" y="1166391"/>
            <a:ext cx="2834391" cy="5214937"/>
          </a:xfrm>
          <a:prstGeom prst="rect">
            <a:avLst/>
          </a:prstGeom>
        </p:spPr>
      </p:pic>
      <p:grpSp>
        <p:nvGrpSpPr>
          <p:cNvPr id="3" name="Ryhmä 20"/>
          <p:cNvGrpSpPr/>
          <p:nvPr/>
        </p:nvGrpSpPr>
        <p:grpSpPr>
          <a:xfrm rot="1267538">
            <a:off x="831954" y="4869122"/>
            <a:ext cx="285752" cy="428628"/>
            <a:chOff x="4071934" y="2285992"/>
            <a:chExt cx="285752" cy="428628"/>
          </a:xfrm>
        </p:grpSpPr>
        <p:sp>
          <p:nvSpPr>
            <p:cNvPr id="10" name="Ellipsi 9"/>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11" name="Suora yhdysviiva 10"/>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uora yhdysviiva 11"/>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Ellipsi 12"/>
          <p:cNvSpPr/>
          <p:nvPr/>
        </p:nvSpPr>
        <p:spPr>
          <a:xfrm>
            <a:off x="899592" y="3789040"/>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23" name="Ellipsi 22"/>
          <p:cNvSpPr/>
          <p:nvPr/>
        </p:nvSpPr>
        <p:spPr>
          <a:xfrm>
            <a:off x="1475656" y="3789040"/>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24" name="Ellipsi 23"/>
          <p:cNvSpPr/>
          <p:nvPr/>
        </p:nvSpPr>
        <p:spPr>
          <a:xfrm>
            <a:off x="2123728" y="3789040"/>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cxnSp>
        <p:nvCxnSpPr>
          <p:cNvPr id="26" name="Suora yhdysviiva 25"/>
          <p:cNvCxnSpPr/>
          <p:nvPr/>
        </p:nvCxnSpPr>
        <p:spPr>
          <a:xfrm>
            <a:off x="1259632" y="3789040"/>
            <a:ext cx="0" cy="7920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uora yhdysviiva 27"/>
          <p:cNvCxnSpPr/>
          <p:nvPr/>
        </p:nvCxnSpPr>
        <p:spPr>
          <a:xfrm>
            <a:off x="2051720" y="3789040"/>
            <a:ext cx="0" cy="7920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 name="Ryhmä 20"/>
          <p:cNvGrpSpPr/>
          <p:nvPr/>
        </p:nvGrpSpPr>
        <p:grpSpPr>
          <a:xfrm>
            <a:off x="1475656" y="5302348"/>
            <a:ext cx="285752" cy="428628"/>
            <a:chOff x="4071934" y="2285992"/>
            <a:chExt cx="285752" cy="428628"/>
          </a:xfrm>
        </p:grpSpPr>
        <p:sp>
          <p:nvSpPr>
            <p:cNvPr id="27" name="Ellipsi 26"/>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29" name="Suora yhdysviiva 28"/>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uora yhdysviiva 29"/>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1" name="Ryhmä 20"/>
          <p:cNvGrpSpPr/>
          <p:nvPr/>
        </p:nvGrpSpPr>
        <p:grpSpPr>
          <a:xfrm rot="20641429">
            <a:off x="2191367" y="4886358"/>
            <a:ext cx="285752" cy="428628"/>
            <a:chOff x="4071934" y="2285992"/>
            <a:chExt cx="285752" cy="428628"/>
          </a:xfrm>
        </p:grpSpPr>
        <p:sp>
          <p:nvSpPr>
            <p:cNvPr id="32" name="Ellipsi 31"/>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33" name="Suora yhdysviiva 32"/>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uora yhdysviiva 33"/>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92881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71600" y="396127"/>
            <a:ext cx="7164288" cy="720079"/>
          </a:xfrm>
        </p:spPr>
        <p:txBody>
          <a:bodyPr anchor="t">
            <a:normAutofit/>
          </a:bodyPr>
          <a:lstStyle/>
          <a:p>
            <a:r>
              <a:rPr lang="fi-FI" sz="3600" b="1" dirty="0">
                <a:solidFill>
                  <a:srgbClr val="23408F"/>
                </a:solidFill>
                <a:latin typeface="Univers LT Std 85 XBlk" pitchFamily="34" charset="0"/>
              </a:rPr>
              <a:t>TORJUNTA</a:t>
            </a:r>
          </a:p>
        </p:txBody>
      </p:sp>
      <p:sp>
        <p:nvSpPr>
          <p:cNvPr id="8" name="Tekstiruutu 7"/>
          <p:cNvSpPr txBox="1"/>
          <p:nvPr/>
        </p:nvSpPr>
        <p:spPr>
          <a:xfrm>
            <a:off x="3563888" y="3356992"/>
            <a:ext cx="5040559" cy="707886"/>
          </a:xfrm>
          <a:prstGeom prst="rect">
            <a:avLst/>
          </a:prstGeom>
          <a:noFill/>
        </p:spPr>
        <p:txBody>
          <a:bodyPr wrap="square" rtlCol="0">
            <a:spAutoFit/>
          </a:bodyPr>
          <a:lstStyle/>
          <a:p>
            <a:r>
              <a:rPr lang="fi-FI" sz="2000" b="1" dirty="0"/>
              <a:t>RAJA KIINNI (peruslähtökohta):</a:t>
            </a:r>
          </a:p>
          <a:p>
            <a:r>
              <a:rPr lang="fi-FI" sz="2000" dirty="0"/>
              <a:t>Laitatorjuja pallon kohdalla.</a:t>
            </a:r>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sp>
        <p:nvSpPr>
          <p:cNvPr id="42" name="Tekstiruutu 41"/>
          <p:cNvSpPr txBox="1"/>
          <p:nvPr/>
        </p:nvSpPr>
        <p:spPr>
          <a:xfrm>
            <a:off x="3563888" y="5157192"/>
            <a:ext cx="5040559" cy="1015663"/>
          </a:xfrm>
          <a:prstGeom prst="rect">
            <a:avLst/>
          </a:prstGeom>
          <a:noFill/>
        </p:spPr>
        <p:txBody>
          <a:bodyPr wrap="square" rtlCol="0">
            <a:spAutoFit/>
          </a:bodyPr>
          <a:lstStyle/>
          <a:p>
            <a:r>
              <a:rPr lang="fi-FI" sz="2000" b="1" dirty="0"/>
              <a:t>VIISTO KIINNI (raja auki):</a:t>
            </a:r>
          </a:p>
          <a:p>
            <a:r>
              <a:rPr lang="fi-FI" sz="2000" dirty="0"/>
              <a:t>Laitatorjujan laidan puoleinen käsi  pallon kohdalla.</a:t>
            </a:r>
          </a:p>
        </p:txBody>
      </p:sp>
      <p:grpSp>
        <p:nvGrpSpPr>
          <p:cNvPr id="4" name="Ryhmä 3"/>
          <p:cNvGrpSpPr/>
          <p:nvPr/>
        </p:nvGrpSpPr>
        <p:grpSpPr>
          <a:xfrm>
            <a:off x="323528" y="5157192"/>
            <a:ext cx="2841625" cy="1149848"/>
            <a:chOff x="255088" y="3645024"/>
            <a:chExt cx="2841625" cy="1149848"/>
          </a:xfrm>
        </p:grpSpPr>
        <p:pic>
          <p:nvPicPr>
            <p:cNvPr id="39" name="Picture 6"/>
            <p:cNvPicPr>
              <a:picLocks noChangeAspect="1" noChangeArrowheads="1"/>
            </p:cNvPicPr>
            <p:nvPr/>
          </p:nvPicPr>
          <p:blipFill>
            <a:blip r:embed="rId3" cstate="print"/>
            <a:srcRect/>
            <a:stretch>
              <a:fillRect/>
            </a:stretch>
          </p:blipFill>
          <p:spPr bwMode="auto">
            <a:xfrm>
              <a:off x="255088" y="3645024"/>
              <a:ext cx="2841625" cy="1133475"/>
            </a:xfrm>
            <a:prstGeom prst="rect">
              <a:avLst/>
            </a:prstGeom>
            <a:noFill/>
            <a:ln w="9525">
              <a:noFill/>
              <a:miter lim="800000"/>
              <a:headEnd/>
              <a:tailEnd/>
            </a:ln>
            <a:effectLst/>
          </p:spPr>
        </p:pic>
        <p:cxnSp>
          <p:nvCxnSpPr>
            <p:cNvPr id="40" name="Suora nuoliyhdysviiva 39"/>
            <p:cNvCxnSpPr/>
            <p:nvPr/>
          </p:nvCxnSpPr>
          <p:spPr>
            <a:xfrm flipH="1">
              <a:off x="2497136" y="3833260"/>
              <a:ext cx="493724" cy="4830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Ellipsi 48"/>
            <p:cNvSpPr/>
            <p:nvPr/>
          </p:nvSpPr>
          <p:spPr>
            <a:xfrm>
              <a:off x="2282756" y="4492747"/>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50" name="Ellipsi 49"/>
            <p:cNvSpPr/>
            <p:nvPr/>
          </p:nvSpPr>
          <p:spPr>
            <a:xfrm>
              <a:off x="1994724" y="4492747"/>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cxnSp>
          <p:nvCxnSpPr>
            <p:cNvPr id="53" name="Suora yhdysviiva 52"/>
            <p:cNvCxnSpPr/>
            <p:nvPr/>
          </p:nvCxnSpPr>
          <p:spPr>
            <a:xfrm>
              <a:off x="2528721" y="4074792"/>
              <a:ext cx="0" cy="72008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grpSp>
        <p:nvGrpSpPr>
          <p:cNvPr id="3" name="Ryhmä 2"/>
          <p:cNvGrpSpPr/>
          <p:nvPr/>
        </p:nvGrpSpPr>
        <p:grpSpPr>
          <a:xfrm>
            <a:off x="346820" y="3356992"/>
            <a:ext cx="2841625" cy="1148909"/>
            <a:chOff x="256786" y="1370314"/>
            <a:chExt cx="2841625" cy="1148909"/>
          </a:xfrm>
        </p:grpSpPr>
        <p:pic>
          <p:nvPicPr>
            <p:cNvPr id="30" name="Picture 6"/>
            <p:cNvPicPr>
              <a:picLocks noChangeAspect="1" noChangeArrowheads="1"/>
            </p:cNvPicPr>
            <p:nvPr/>
          </p:nvPicPr>
          <p:blipFill>
            <a:blip r:embed="rId3" cstate="print"/>
            <a:srcRect/>
            <a:stretch>
              <a:fillRect/>
            </a:stretch>
          </p:blipFill>
          <p:spPr bwMode="auto">
            <a:xfrm>
              <a:off x="256786" y="1370314"/>
              <a:ext cx="2841625" cy="1133475"/>
            </a:xfrm>
            <a:prstGeom prst="rect">
              <a:avLst/>
            </a:prstGeom>
            <a:noFill/>
            <a:ln w="9525">
              <a:noFill/>
              <a:miter lim="800000"/>
              <a:headEnd/>
              <a:tailEnd/>
            </a:ln>
            <a:effectLst/>
          </p:spPr>
        </p:pic>
        <p:cxnSp>
          <p:nvCxnSpPr>
            <p:cNvPr id="44" name="Suora nuoliyhdysviiva 43"/>
            <p:cNvCxnSpPr/>
            <p:nvPr/>
          </p:nvCxnSpPr>
          <p:spPr>
            <a:xfrm flipH="1">
              <a:off x="2553496" y="1550221"/>
              <a:ext cx="493724" cy="4830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Ellipsi 50"/>
            <p:cNvSpPr/>
            <p:nvPr/>
          </p:nvSpPr>
          <p:spPr>
            <a:xfrm>
              <a:off x="2474154" y="2218037"/>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52" name="Ellipsi 51"/>
            <p:cNvSpPr/>
            <p:nvPr/>
          </p:nvSpPr>
          <p:spPr>
            <a:xfrm>
              <a:off x="2130564" y="2233471"/>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cxnSp>
          <p:nvCxnSpPr>
            <p:cNvPr id="54" name="Suora yhdysviiva 53"/>
            <p:cNvCxnSpPr/>
            <p:nvPr/>
          </p:nvCxnSpPr>
          <p:spPr>
            <a:xfrm>
              <a:off x="2604037" y="1783709"/>
              <a:ext cx="0" cy="72008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19" name="Tekstiruutu 18"/>
          <p:cNvSpPr txBox="1"/>
          <p:nvPr/>
        </p:nvSpPr>
        <p:spPr>
          <a:xfrm>
            <a:off x="346820" y="1124744"/>
            <a:ext cx="8617668" cy="1938992"/>
          </a:xfrm>
          <a:prstGeom prst="rect">
            <a:avLst/>
          </a:prstGeom>
          <a:noFill/>
        </p:spPr>
        <p:txBody>
          <a:bodyPr wrap="square" rtlCol="0">
            <a:spAutoFit/>
          </a:bodyPr>
          <a:lstStyle/>
          <a:p>
            <a:r>
              <a:rPr lang="fi-FI" sz="2000" b="1" dirty="0"/>
              <a:t>Laitatorjunnan paikka:</a:t>
            </a:r>
            <a:endParaRPr lang="fi-FI" sz="2000" dirty="0"/>
          </a:p>
          <a:p>
            <a:pPr marL="285750" indent="-285750">
              <a:buFontTx/>
              <a:buChar char="-"/>
            </a:pPr>
            <a:r>
              <a:rPr lang="fi-FI" sz="2000" dirty="0"/>
              <a:t>Torjunta pyritään tekemään aina taktiikan sekä passin pituuden ja etäisyyden mukaan.</a:t>
            </a:r>
          </a:p>
          <a:p>
            <a:pPr marL="742950" lvl="1" indent="-285750">
              <a:buFontTx/>
              <a:buChar char="-"/>
            </a:pPr>
            <a:r>
              <a:rPr lang="fi-FI" sz="2000" dirty="0"/>
              <a:t>Mikäli passi jää antennista vajaaksi, pitää myös torjunnan siirtyä pallon mukana keskemmälle.</a:t>
            </a:r>
          </a:p>
          <a:p>
            <a:pPr marL="742950" lvl="1" indent="-285750">
              <a:buFontTx/>
              <a:buChar char="-"/>
            </a:pPr>
            <a:r>
              <a:rPr lang="fi-FI" sz="2000" dirty="0"/>
              <a:t>Raja kiinni torjunta EI tarkoita sitä, että aina torjutaan antennin vieressä.</a:t>
            </a:r>
          </a:p>
        </p:txBody>
      </p:sp>
    </p:spTree>
    <p:extLst>
      <p:ext uri="{BB962C8B-B14F-4D97-AF65-F5344CB8AC3E}">
        <p14:creationId xmlns:p14="http://schemas.microsoft.com/office/powerpoint/2010/main" val="3138995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011301" y="332656"/>
            <a:ext cx="7164288" cy="1152128"/>
          </a:xfrm>
        </p:spPr>
        <p:txBody>
          <a:bodyPr anchor="t">
            <a:normAutofit fontScale="90000"/>
          </a:bodyPr>
          <a:lstStyle/>
          <a:p>
            <a:r>
              <a:rPr lang="fi-FI" sz="3600" b="1" dirty="0">
                <a:solidFill>
                  <a:srgbClr val="23408F"/>
                </a:solidFill>
                <a:latin typeface="Univers LT Std 85 XBlk" pitchFamily="34" charset="0"/>
              </a:rPr>
              <a:t>TÄRKEITÄ TAITOJA PELIN KANNALTA</a:t>
            </a:r>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sp>
        <p:nvSpPr>
          <p:cNvPr id="6" name="Tekstikehys 5"/>
          <p:cNvSpPr txBox="1"/>
          <p:nvPr/>
        </p:nvSpPr>
        <p:spPr>
          <a:xfrm>
            <a:off x="323528" y="1815950"/>
            <a:ext cx="8640960" cy="3785652"/>
          </a:xfrm>
          <a:prstGeom prst="rect">
            <a:avLst/>
          </a:prstGeom>
          <a:noFill/>
        </p:spPr>
        <p:txBody>
          <a:bodyPr wrap="square" rtlCol="0">
            <a:spAutoFit/>
          </a:bodyPr>
          <a:lstStyle/>
          <a:p>
            <a:pPr marL="285750" indent="-285750">
              <a:buFontTx/>
              <a:buChar char="•"/>
            </a:pPr>
            <a:r>
              <a:rPr lang="fi-FI" sz="2400" dirty="0"/>
              <a:t>Kova hyökkäys (fyysiset ominaisuudet ja hyvä suoritustekniikka)</a:t>
            </a:r>
          </a:p>
          <a:p>
            <a:pPr marL="285750" indent="-285750">
              <a:buFontTx/>
              <a:buChar char="•"/>
            </a:pPr>
            <a:r>
              <a:rPr lang="fi-FI" sz="2400" dirty="0"/>
              <a:t>Yleinen pallokontrolli</a:t>
            </a:r>
          </a:p>
          <a:p>
            <a:pPr marL="285750" indent="-285750">
              <a:buFontTx/>
              <a:buChar char="•"/>
            </a:pPr>
            <a:r>
              <a:rPr lang="fi-FI" sz="2400" dirty="0"/>
              <a:t>Laadukas vastaanotto ja puolustus </a:t>
            </a:r>
          </a:p>
          <a:p>
            <a:pPr marL="285750" indent="-285750">
              <a:buFontTx/>
              <a:buChar char="•"/>
            </a:pPr>
            <a:r>
              <a:rPr lang="fi-FI" sz="2400" dirty="0"/>
              <a:t>Tarkka laitapassi (kaikki joukkueen pelaajat)</a:t>
            </a:r>
          </a:p>
          <a:p>
            <a:pPr marL="285750" indent="-285750">
              <a:buFontTx/>
              <a:buChar char="•"/>
            </a:pPr>
            <a:r>
              <a:rPr lang="fi-FI" sz="2400" dirty="0"/>
              <a:t>Monipuoliset hyökkäystaidot (eri lyöntisuunnat, kova hyökkäys, sijoitettu hyökkäys, juju)</a:t>
            </a:r>
          </a:p>
          <a:p>
            <a:pPr marL="285750" indent="-285750">
              <a:buFontTx/>
              <a:buChar char="•"/>
            </a:pPr>
            <a:r>
              <a:rPr lang="fi-FI" sz="2400" dirty="0"/>
              <a:t>Hyvä hyökkäyskontrolli (taito käyttää järkeviä hyökkäysratkaisuita eri tilanteissa)</a:t>
            </a:r>
          </a:p>
          <a:p>
            <a:pPr marL="285750" indent="-285750">
              <a:buFontTx/>
              <a:buChar char="•"/>
            </a:pPr>
            <a:r>
              <a:rPr lang="fi-FI" sz="2400" dirty="0"/>
              <a:t>Liikkuminen ja pelin lukeminen puolustustilanteissa</a:t>
            </a:r>
          </a:p>
          <a:p>
            <a:pPr marL="285750" indent="-285750">
              <a:buFontTx/>
              <a:buChar char="•"/>
            </a:pPr>
            <a:r>
              <a:rPr lang="fi-FI" sz="2400" dirty="0"/>
              <a:t>Loppuun asti yrittäminen joka tilanteessa</a:t>
            </a:r>
          </a:p>
        </p:txBody>
      </p:sp>
    </p:spTree>
    <p:extLst>
      <p:ext uri="{BB962C8B-B14F-4D97-AF65-F5344CB8AC3E}">
        <p14:creationId xmlns:p14="http://schemas.microsoft.com/office/powerpoint/2010/main" val="36216290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395536" y="188641"/>
            <a:ext cx="8064896" cy="1008112"/>
          </a:xfrm>
        </p:spPr>
        <p:txBody>
          <a:bodyPr anchor="t">
            <a:normAutofit/>
          </a:bodyPr>
          <a:lstStyle/>
          <a:p>
            <a:r>
              <a:rPr lang="fi-FI" sz="3600" b="1" dirty="0">
                <a:solidFill>
                  <a:srgbClr val="23408F"/>
                </a:solidFill>
                <a:latin typeface="Univers LT Std 85 XBlk" pitchFamily="34" charset="0"/>
              </a:rPr>
              <a:t>PUOLUSTUKSEN VALMIUSPAIKAT</a:t>
            </a:r>
            <a:endParaRPr lang="fi-FI" sz="3600" b="1" dirty="0">
              <a:solidFill>
                <a:srgbClr val="FF0000"/>
              </a:solidFill>
              <a:latin typeface="Univers LT Std 85 XBlk" pitchFamily="34" charset="0"/>
            </a:endParaRPr>
          </a:p>
        </p:txBody>
      </p:sp>
      <p:sp>
        <p:nvSpPr>
          <p:cNvPr id="8" name="Tekstiruutu 7"/>
          <p:cNvSpPr txBox="1"/>
          <p:nvPr/>
        </p:nvSpPr>
        <p:spPr>
          <a:xfrm>
            <a:off x="3269891" y="892479"/>
            <a:ext cx="5400599" cy="5447645"/>
          </a:xfrm>
          <a:prstGeom prst="rect">
            <a:avLst/>
          </a:prstGeom>
          <a:noFill/>
        </p:spPr>
        <p:txBody>
          <a:bodyPr wrap="square" rtlCol="0">
            <a:spAutoFit/>
          </a:bodyPr>
          <a:lstStyle/>
          <a:p>
            <a:r>
              <a:rPr lang="fi-FI" sz="2400" dirty="0">
                <a:sym typeface="Wingdings" pitchFamily="2" charset="2"/>
              </a:rPr>
              <a:t>Puolustuksen valmiuspaikat ovat samat sekä peruspuolustuksessa että </a:t>
            </a:r>
            <a:r>
              <a:rPr lang="fi-FI" sz="2400" dirty="0" err="1">
                <a:sym typeface="Wingdings" pitchFamily="2" charset="2"/>
              </a:rPr>
              <a:t>boxi</a:t>
            </a:r>
            <a:r>
              <a:rPr lang="fi-FI" sz="2400" dirty="0">
                <a:sym typeface="Wingdings" pitchFamily="2" charset="2"/>
              </a:rPr>
              <a:t>-puolustuksessa.</a:t>
            </a:r>
          </a:p>
          <a:p>
            <a:endParaRPr lang="fi-FI" dirty="0">
              <a:sym typeface="Wingdings" pitchFamily="2" charset="2"/>
            </a:endParaRPr>
          </a:p>
          <a:p>
            <a:pPr marL="342900" indent="-342900">
              <a:buFontTx/>
              <a:buChar char="•"/>
            </a:pPr>
            <a:r>
              <a:rPr lang="fi-FI" sz="2400" dirty="0">
                <a:sym typeface="Wingdings" pitchFamily="2" charset="2"/>
              </a:rPr>
              <a:t>5- ja 1-paikan  puolustajat ovat lähtöpaikoillaan 1,5m irti rajasta ja n. 4 metrissä (pojat 6,5 metrissä).</a:t>
            </a:r>
          </a:p>
          <a:p>
            <a:pPr marL="342900" indent="-342900">
              <a:buFontTx/>
              <a:buChar char="•"/>
            </a:pPr>
            <a:r>
              <a:rPr lang="fi-FI" sz="2400" dirty="0">
                <a:sym typeface="Wingdings" pitchFamily="2" charset="2"/>
              </a:rPr>
              <a:t>6-paikan pelaaja on kentän halkaisijalla n. 2 metriä (pojat 7,5metrissä )  takarajan sisäpuolella.</a:t>
            </a:r>
            <a:endParaRPr lang="fi-FI" sz="2400" dirty="0"/>
          </a:p>
          <a:p>
            <a:endParaRPr lang="fi-FI" dirty="0">
              <a:latin typeface="Univers LT 47 CondensedLt" pitchFamily="50" charset="0"/>
            </a:endParaRPr>
          </a:p>
          <a:p>
            <a:r>
              <a:rPr lang="fi-FI" sz="2400" dirty="0"/>
              <a:t>Aina kun pallo on vastustajan passarilla pitää puolustajien olla näillä paikoilla.</a:t>
            </a:r>
          </a:p>
          <a:p>
            <a:r>
              <a:rPr lang="fi-FI" sz="2400" dirty="0"/>
              <a:t>Lähtöpaikoille </a:t>
            </a:r>
            <a:r>
              <a:rPr lang="fi-FI" sz="2400" b="1" dirty="0"/>
              <a:t>pitää</a:t>
            </a:r>
            <a:r>
              <a:rPr lang="fi-FI" sz="2400" dirty="0"/>
              <a:t> tarvittaessa </a:t>
            </a:r>
            <a:r>
              <a:rPr lang="fi-FI" sz="2400" b="1" dirty="0"/>
              <a:t>JUOSTA</a:t>
            </a:r>
            <a:r>
              <a:rPr lang="fi-FI" sz="2400" dirty="0"/>
              <a:t> (sama koskee torjujien lähtöpaikkoja).</a:t>
            </a:r>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pic>
        <p:nvPicPr>
          <p:cNvPr id="5" name="Sisällön paikkamerkki 11" descr="Lentopallokenttä.gif"/>
          <p:cNvPicPr>
            <a:picLocks noChangeAspect="1"/>
          </p:cNvPicPr>
          <p:nvPr/>
        </p:nvPicPr>
        <p:blipFill>
          <a:blip r:embed="rId3" cstate="print"/>
          <a:stretch>
            <a:fillRect/>
          </a:stretch>
        </p:blipFill>
        <p:spPr>
          <a:xfrm>
            <a:off x="251520" y="1166391"/>
            <a:ext cx="2834391" cy="5214937"/>
          </a:xfrm>
          <a:prstGeom prst="rect">
            <a:avLst/>
          </a:prstGeom>
        </p:spPr>
      </p:pic>
      <p:grpSp>
        <p:nvGrpSpPr>
          <p:cNvPr id="3" name="Ryhmä 20"/>
          <p:cNvGrpSpPr/>
          <p:nvPr/>
        </p:nvGrpSpPr>
        <p:grpSpPr>
          <a:xfrm rot="1267538">
            <a:off x="846791" y="4703632"/>
            <a:ext cx="285752" cy="428628"/>
            <a:chOff x="4071934" y="2285992"/>
            <a:chExt cx="285752" cy="428628"/>
          </a:xfrm>
        </p:grpSpPr>
        <p:sp>
          <p:nvSpPr>
            <p:cNvPr id="10" name="Ellipsi 9"/>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11" name="Suora yhdysviiva 10"/>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uora yhdysviiva 11"/>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Ellipsi 12"/>
          <p:cNvSpPr/>
          <p:nvPr/>
        </p:nvSpPr>
        <p:spPr>
          <a:xfrm>
            <a:off x="899592" y="3789040"/>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23" name="Ellipsi 22"/>
          <p:cNvSpPr/>
          <p:nvPr/>
        </p:nvSpPr>
        <p:spPr>
          <a:xfrm>
            <a:off x="1475656" y="3789040"/>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24" name="Ellipsi 23"/>
          <p:cNvSpPr/>
          <p:nvPr/>
        </p:nvSpPr>
        <p:spPr>
          <a:xfrm>
            <a:off x="2123728" y="3789040"/>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grpSp>
        <p:nvGrpSpPr>
          <p:cNvPr id="25" name="Ryhmä 20"/>
          <p:cNvGrpSpPr/>
          <p:nvPr/>
        </p:nvGrpSpPr>
        <p:grpSpPr>
          <a:xfrm>
            <a:off x="1475656" y="5169351"/>
            <a:ext cx="285752" cy="428628"/>
            <a:chOff x="4071934" y="2285992"/>
            <a:chExt cx="285752" cy="428628"/>
          </a:xfrm>
        </p:grpSpPr>
        <p:sp>
          <p:nvSpPr>
            <p:cNvPr id="27" name="Ellipsi 26"/>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29" name="Suora yhdysviiva 28"/>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uora yhdysviiva 29"/>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1" name="Ryhmä 20"/>
          <p:cNvGrpSpPr/>
          <p:nvPr/>
        </p:nvGrpSpPr>
        <p:grpSpPr>
          <a:xfrm rot="20641429">
            <a:off x="2177197" y="4751019"/>
            <a:ext cx="285752" cy="428628"/>
            <a:chOff x="4071934" y="2285992"/>
            <a:chExt cx="285752" cy="428628"/>
          </a:xfrm>
        </p:grpSpPr>
        <p:sp>
          <p:nvSpPr>
            <p:cNvPr id="32" name="Ellipsi 31"/>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33" name="Suora yhdysviiva 32"/>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uora yhdysviiva 33"/>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16065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35596" y="230287"/>
            <a:ext cx="7164288" cy="936104"/>
          </a:xfrm>
        </p:spPr>
        <p:txBody>
          <a:bodyPr anchor="t">
            <a:normAutofit/>
          </a:bodyPr>
          <a:lstStyle/>
          <a:p>
            <a:r>
              <a:rPr lang="fi-FI" sz="3600" b="1" dirty="0">
                <a:solidFill>
                  <a:srgbClr val="23408F"/>
                </a:solidFill>
                <a:latin typeface="Univers LT Std 85 XBlk" pitchFamily="34" charset="0"/>
              </a:rPr>
              <a:t>BOXI -puolustus</a:t>
            </a:r>
          </a:p>
        </p:txBody>
      </p:sp>
      <p:sp>
        <p:nvSpPr>
          <p:cNvPr id="8" name="Tekstiruutu 7"/>
          <p:cNvSpPr txBox="1"/>
          <p:nvPr/>
        </p:nvSpPr>
        <p:spPr>
          <a:xfrm>
            <a:off x="3347864" y="1556792"/>
            <a:ext cx="5544616" cy="5293757"/>
          </a:xfrm>
          <a:prstGeom prst="rect">
            <a:avLst/>
          </a:prstGeom>
          <a:noFill/>
        </p:spPr>
        <p:txBody>
          <a:bodyPr wrap="square" rtlCol="0">
            <a:spAutoFit/>
          </a:bodyPr>
          <a:lstStyle/>
          <a:p>
            <a:r>
              <a:rPr lang="fi-FI" sz="2000" b="1" dirty="0"/>
              <a:t>Boxi</a:t>
            </a:r>
            <a:r>
              <a:rPr lang="fi-FI" sz="2000" dirty="0"/>
              <a:t> -puolustuksella keskitytään puolustamaan laidoista tulevia rullalyöntejä ja jujuja.</a:t>
            </a:r>
          </a:p>
          <a:p>
            <a:r>
              <a:rPr lang="fi-FI" sz="2000" b="1" dirty="0"/>
              <a:t>Boxiin</a:t>
            </a:r>
            <a:r>
              <a:rPr lang="fi-FI" sz="2000" dirty="0"/>
              <a:t> liikutaan puolustuksen valmiuspaikoista kun vastustaja hyökkää 4- tai 2-paikalta.</a:t>
            </a:r>
          </a:p>
          <a:p>
            <a:endParaRPr lang="fi-FI" sz="2000" dirty="0"/>
          </a:p>
          <a:p>
            <a:r>
              <a:rPr lang="fi-FI" sz="2000" dirty="0"/>
              <a:t>Kovien viistolyöntien pääasiallinen puolustusvastuu on 5 –paikan pelaajalla. 6-paikan pelaajalla on iso vastuu takakentän roiskepalloista. 1-paikan pelaajalla on iso rooli torjunnan taakse tulevien jujujen puolustamisessa</a:t>
            </a:r>
            <a:r>
              <a:rPr lang="fi-FI" sz="2000" dirty="0">
                <a:latin typeface="Univers LT 47 CondensedLt" pitchFamily="50" charset="0"/>
              </a:rPr>
              <a:t>.</a:t>
            </a:r>
          </a:p>
          <a:p>
            <a:endParaRPr lang="fi-FI" sz="2000" dirty="0">
              <a:latin typeface="Univers LT 47 CondensedLt" pitchFamily="50" charset="0"/>
            </a:endParaRPr>
          </a:p>
          <a:p>
            <a:r>
              <a:rPr lang="fi-FI" sz="2000" dirty="0"/>
              <a:t>Puolustusmuodossa voidaan pitää raja auki tai kiinni sopimuksen mukaan (yleensä kiinni).</a:t>
            </a:r>
          </a:p>
          <a:p>
            <a:endParaRPr lang="fi-FI" sz="2000" dirty="0"/>
          </a:p>
          <a:p>
            <a:endParaRPr lang="fi-FI" sz="2000" dirty="0"/>
          </a:p>
          <a:p>
            <a:endParaRPr lang="fi-FI" sz="2000" dirty="0">
              <a:latin typeface="Univers LT 47 CondensedLt" pitchFamily="50" charset="0"/>
            </a:endParaRPr>
          </a:p>
          <a:p>
            <a:endParaRPr lang="fi-FI" dirty="0">
              <a:latin typeface="Univers LT 47 CondensedLt" pitchFamily="50" charset="0"/>
            </a:endParaRPr>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pic>
        <p:nvPicPr>
          <p:cNvPr id="5" name="Sisällön paikkamerkki 11" descr="Lentopallokenttä.gif"/>
          <p:cNvPicPr>
            <a:picLocks noChangeAspect="1"/>
          </p:cNvPicPr>
          <p:nvPr/>
        </p:nvPicPr>
        <p:blipFill>
          <a:blip r:embed="rId3" cstate="print"/>
          <a:stretch>
            <a:fillRect/>
          </a:stretch>
        </p:blipFill>
        <p:spPr>
          <a:xfrm>
            <a:off x="251520" y="1166391"/>
            <a:ext cx="2834391" cy="5214937"/>
          </a:xfrm>
          <a:prstGeom prst="rect">
            <a:avLst/>
          </a:prstGeom>
        </p:spPr>
      </p:pic>
      <p:grpSp>
        <p:nvGrpSpPr>
          <p:cNvPr id="3" name="Ryhmä 20"/>
          <p:cNvGrpSpPr/>
          <p:nvPr/>
        </p:nvGrpSpPr>
        <p:grpSpPr>
          <a:xfrm>
            <a:off x="827584" y="5013176"/>
            <a:ext cx="285752" cy="428628"/>
            <a:chOff x="4071934" y="2285992"/>
            <a:chExt cx="285752" cy="428628"/>
          </a:xfrm>
          <a:scene3d>
            <a:camera prst="orthographicFront">
              <a:rot lat="0" lon="0" rev="18300000"/>
            </a:camera>
            <a:lightRig rig="threePt" dir="t"/>
          </a:scene3d>
        </p:grpSpPr>
        <p:sp>
          <p:nvSpPr>
            <p:cNvPr id="10" name="Ellipsi 9"/>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fi-FI" dirty="0"/>
                <a:t>5</a:t>
              </a:r>
            </a:p>
          </p:txBody>
        </p:sp>
        <p:cxnSp>
          <p:nvCxnSpPr>
            <p:cNvPr id="11" name="Suora yhdysviiva 10"/>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uora yhdysviiva 11"/>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Ellipsi 12"/>
          <p:cNvSpPr/>
          <p:nvPr/>
        </p:nvSpPr>
        <p:spPr>
          <a:xfrm>
            <a:off x="2483768" y="386104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23" name="Ellipsi 22"/>
          <p:cNvSpPr/>
          <p:nvPr/>
        </p:nvSpPr>
        <p:spPr>
          <a:xfrm>
            <a:off x="2195736" y="386104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cxnSp>
        <p:nvCxnSpPr>
          <p:cNvPr id="27" name="Suora nuoliyhdysviiva 26"/>
          <p:cNvCxnSpPr/>
          <p:nvPr/>
        </p:nvCxnSpPr>
        <p:spPr>
          <a:xfrm flipH="1">
            <a:off x="2555776" y="3068960"/>
            <a:ext cx="504056" cy="504056"/>
          </a:xfrm>
          <a:prstGeom prst="straightConnector1">
            <a:avLst/>
          </a:prstGeom>
          <a:ln w="698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 name="Ryhmä 20"/>
          <p:cNvGrpSpPr/>
          <p:nvPr/>
        </p:nvGrpSpPr>
        <p:grpSpPr>
          <a:xfrm>
            <a:off x="2195736" y="4437112"/>
            <a:ext cx="285752" cy="428628"/>
            <a:chOff x="4071934" y="2285992"/>
            <a:chExt cx="285752" cy="428628"/>
          </a:xfrm>
        </p:grpSpPr>
        <p:sp>
          <p:nvSpPr>
            <p:cNvPr id="31" name="Ellipsi 30"/>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fi-FI" dirty="0"/>
                <a:t>1</a:t>
              </a:r>
            </a:p>
          </p:txBody>
        </p:sp>
        <p:cxnSp>
          <p:nvCxnSpPr>
            <p:cNvPr id="32" name="Suora yhdysviiva 31"/>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uora yhdysviiva 32"/>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Ryhmä 20"/>
          <p:cNvGrpSpPr/>
          <p:nvPr/>
        </p:nvGrpSpPr>
        <p:grpSpPr>
          <a:xfrm>
            <a:off x="2195736" y="5301208"/>
            <a:ext cx="285752" cy="428628"/>
            <a:chOff x="4071934" y="2285992"/>
            <a:chExt cx="285752" cy="428628"/>
          </a:xfrm>
        </p:grpSpPr>
        <p:sp>
          <p:nvSpPr>
            <p:cNvPr id="35" name="Ellipsi 34"/>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fi-FI" dirty="0"/>
                <a:t>6</a:t>
              </a:r>
            </a:p>
          </p:txBody>
        </p:sp>
        <p:cxnSp>
          <p:nvCxnSpPr>
            <p:cNvPr id="36" name="Suora yhdysviiva 35"/>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uora yhdysviiva 36"/>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Ryhmä 20"/>
          <p:cNvGrpSpPr/>
          <p:nvPr/>
        </p:nvGrpSpPr>
        <p:grpSpPr>
          <a:xfrm>
            <a:off x="827584" y="4365104"/>
            <a:ext cx="285752" cy="428628"/>
            <a:chOff x="4071934" y="2285992"/>
            <a:chExt cx="285752" cy="428628"/>
          </a:xfrm>
          <a:scene3d>
            <a:camera prst="orthographicFront">
              <a:rot lat="0" lon="0" rev="18000000"/>
            </a:camera>
            <a:lightRig rig="threePt" dir="t"/>
          </a:scene3d>
        </p:grpSpPr>
        <p:sp>
          <p:nvSpPr>
            <p:cNvPr id="39" name="Ellipsi 38"/>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fi-FI" dirty="0"/>
                <a:t>4</a:t>
              </a:r>
            </a:p>
          </p:txBody>
        </p:sp>
        <p:cxnSp>
          <p:nvCxnSpPr>
            <p:cNvPr id="40" name="Suora yhdysviiva 39"/>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uora yhdysviiva 40"/>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 name="Ryhmä 37"/>
          <p:cNvGrpSpPr/>
          <p:nvPr/>
        </p:nvGrpSpPr>
        <p:grpSpPr>
          <a:xfrm>
            <a:off x="179513" y="980728"/>
            <a:ext cx="1296144" cy="2088232"/>
            <a:chOff x="251520" y="1166391"/>
            <a:chExt cx="2834391" cy="5214937"/>
          </a:xfrm>
        </p:grpSpPr>
        <p:pic>
          <p:nvPicPr>
            <p:cNvPr id="42" name="Sisällön paikkamerkki 11" descr="Lentopallokenttä.gif"/>
            <p:cNvPicPr>
              <a:picLocks noChangeAspect="1"/>
            </p:cNvPicPr>
            <p:nvPr/>
          </p:nvPicPr>
          <p:blipFill>
            <a:blip r:embed="rId3" cstate="print"/>
            <a:stretch>
              <a:fillRect/>
            </a:stretch>
          </p:blipFill>
          <p:spPr>
            <a:xfrm>
              <a:off x="251520" y="1166391"/>
              <a:ext cx="2834391" cy="5214937"/>
            </a:xfrm>
            <a:prstGeom prst="rect">
              <a:avLst/>
            </a:prstGeom>
          </p:spPr>
        </p:pic>
        <p:grpSp>
          <p:nvGrpSpPr>
            <p:cNvPr id="15" name="Ryhmä 20"/>
            <p:cNvGrpSpPr/>
            <p:nvPr/>
          </p:nvGrpSpPr>
          <p:grpSpPr>
            <a:xfrm>
              <a:off x="827584" y="5373216"/>
              <a:ext cx="285752" cy="428628"/>
              <a:chOff x="4071934" y="2285992"/>
              <a:chExt cx="285752" cy="428628"/>
            </a:xfrm>
            <a:scene3d>
              <a:camera prst="orthographicFront">
                <a:rot lat="0" lon="0" rev="0"/>
              </a:camera>
              <a:lightRig rig="threePt" dir="t"/>
            </a:scene3d>
          </p:grpSpPr>
          <p:sp>
            <p:nvSpPr>
              <p:cNvPr id="59" name="Ellipsi 9"/>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fi-FI" dirty="0"/>
                  <a:t>6</a:t>
                </a:r>
              </a:p>
            </p:txBody>
          </p:sp>
          <p:cxnSp>
            <p:nvCxnSpPr>
              <p:cNvPr id="60" name="Suora yhdysviiva 59"/>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uora yhdysviiva 60"/>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4" name="Ellipsi 43"/>
            <p:cNvSpPr/>
            <p:nvPr/>
          </p:nvSpPr>
          <p:spPr>
            <a:xfrm>
              <a:off x="899592" y="386104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45" name="Ellipsi 44"/>
            <p:cNvSpPr/>
            <p:nvPr/>
          </p:nvSpPr>
          <p:spPr>
            <a:xfrm>
              <a:off x="611560" y="386104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cxnSp>
          <p:nvCxnSpPr>
            <p:cNvPr id="46" name="Suora nuoliyhdysviiva 45"/>
            <p:cNvCxnSpPr/>
            <p:nvPr/>
          </p:nvCxnSpPr>
          <p:spPr>
            <a:xfrm>
              <a:off x="251520" y="2954369"/>
              <a:ext cx="576064" cy="690656"/>
            </a:xfrm>
            <a:prstGeom prst="straightConnector1">
              <a:avLst/>
            </a:prstGeom>
            <a:ln w="698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6" name="Ryhmä 20"/>
            <p:cNvGrpSpPr/>
            <p:nvPr/>
          </p:nvGrpSpPr>
          <p:grpSpPr>
            <a:xfrm>
              <a:off x="2195736" y="4437112"/>
              <a:ext cx="285752" cy="428628"/>
              <a:chOff x="4071934" y="2285992"/>
              <a:chExt cx="285752" cy="428628"/>
            </a:xfrm>
            <a:scene3d>
              <a:camera prst="orthographicFront">
                <a:rot lat="0" lon="0" rev="2700000"/>
              </a:camera>
              <a:lightRig rig="threePt" dir="t"/>
            </a:scene3d>
          </p:grpSpPr>
          <p:sp>
            <p:nvSpPr>
              <p:cNvPr id="56" name="Ellipsi 55"/>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fi-FI" dirty="0"/>
                  <a:t>2</a:t>
                </a:r>
              </a:p>
            </p:txBody>
          </p:sp>
          <p:cxnSp>
            <p:nvCxnSpPr>
              <p:cNvPr id="57" name="Suora yhdysviiva 56"/>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uora yhdysviiva 57"/>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 name="Ryhmä 20"/>
            <p:cNvGrpSpPr/>
            <p:nvPr/>
          </p:nvGrpSpPr>
          <p:grpSpPr>
            <a:xfrm>
              <a:off x="2195736" y="5013176"/>
              <a:ext cx="285752" cy="428628"/>
              <a:chOff x="4071934" y="2285992"/>
              <a:chExt cx="285752" cy="428628"/>
            </a:xfrm>
            <a:scene3d>
              <a:camera prst="orthographicFront">
                <a:rot lat="0" lon="0" rev="2700000"/>
              </a:camera>
              <a:lightRig rig="threePt" dir="t"/>
            </a:scene3d>
          </p:grpSpPr>
          <p:sp>
            <p:nvSpPr>
              <p:cNvPr id="53" name="Ellipsi 52"/>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fi-FI" dirty="0"/>
                  <a:t>1</a:t>
                </a:r>
              </a:p>
            </p:txBody>
          </p:sp>
          <p:cxnSp>
            <p:nvCxnSpPr>
              <p:cNvPr id="54" name="Suora yhdysviiva 53"/>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uora yhdysviiva 54"/>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 name="Ryhmä 20"/>
            <p:cNvGrpSpPr/>
            <p:nvPr/>
          </p:nvGrpSpPr>
          <p:grpSpPr>
            <a:xfrm>
              <a:off x="755576" y="4509120"/>
              <a:ext cx="285752" cy="428628"/>
              <a:chOff x="4071934" y="2285992"/>
              <a:chExt cx="285752" cy="428628"/>
            </a:xfrm>
            <a:scene3d>
              <a:camera prst="orthographicFront">
                <a:rot lat="0" lon="0" rev="0"/>
              </a:camera>
              <a:lightRig rig="threePt" dir="t"/>
            </a:scene3d>
          </p:grpSpPr>
          <p:sp>
            <p:nvSpPr>
              <p:cNvPr id="50" name="Ellipsi 49"/>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fi-FI" dirty="0"/>
                  <a:t>5</a:t>
                </a:r>
              </a:p>
            </p:txBody>
          </p:sp>
          <p:cxnSp>
            <p:nvCxnSpPr>
              <p:cNvPr id="51" name="Suora yhdysviiva 50"/>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uora yhdysviiva 51"/>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cxnSp>
        <p:nvCxnSpPr>
          <p:cNvPr id="64" name="Suora yhdysviiva 63"/>
          <p:cNvCxnSpPr/>
          <p:nvPr/>
        </p:nvCxnSpPr>
        <p:spPr>
          <a:xfrm flipH="1">
            <a:off x="1043608" y="4797152"/>
            <a:ext cx="1224136"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5" name="Suora yhdysviiva 64"/>
          <p:cNvCxnSpPr>
            <a:stCxn id="31" idx="4"/>
          </p:cNvCxnSpPr>
          <p:nvPr/>
        </p:nvCxnSpPr>
        <p:spPr>
          <a:xfrm>
            <a:off x="2338612" y="4865740"/>
            <a:ext cx="1140" cy="50747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Suora yhdysviiva 68"/>
          <p:cNvCxnSpPr/>
          <p:nvPr/>
        </p:nvCxnSpPr>
        <p:spPr>
          <a:xfrm flipH="1" flipV="1">
            <a:off x="1115616" y="5373216"/>
            <a:ext cx="1226416" cy="228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Suora yhdysviiva 71"/>
          <p:cNvCxnSpPr/>
          <p:nvPr/>
        </p:nvCxnSpPr>
        <p:spPr>
          <a:xfrm>
            <a:off x="1043608" y="4797152"/>
            <a:ext cx="8385" cy="584448"/>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Tekstikehys 77"/>
          <p:cNvSpPr txBox="1"/>
          <p:nvPr/>
        </p:nvSpPr>
        <p:spPr>
          <a:xfrm>
            <a:off x="1187624" y="4869160"/>
            <a:ext cx="1008112" cy="369332"/>
          </a:xfrm>
          <a:prstGeom prst="rect">
            <a:avLst/>
          </a:prstGeom>
          <a:noFill/>
        </p:spPr>
        <p:txBody>
          <a:bodyPr wrap="square" rtlCol="0">
            <a:spAutoFit/>
          </a:bodyPr>
          <a:lstStyle/>
          <a:p>
            <a:r>
              <a:rPr lang="fi-FI" dirty="0"/>
              <a:t>”BOXI”</a:t>
            </a:r>
          </a:p>
        </p:txBody>
      </p:sp>
      <p:sp>
        <p:nvSpPr>
          <p:cNvPr id="79" name="Vasen aaltosulje 78"/>
          <p:cNvSpPr/>
          <p:nvPr/>
        </p:nvSpPr>
        <p:spPr>
          <a:xfrm>
            <a:off x="2195736" y="5733256"/>
            <a:ext cx="144016" cy="43204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i-FI"/>
          </a:p>
        </p:txBody>
      </p:sp>
      <p:sp>
        <p:nvSpPr>
          <p:cNvPr id="80" name="Vasen aaltosulje 79"/>
          <p:cNvSpPr/>
          <p:nvPr/>
        </p:nvSpPr>
        <p:spPr>
          <a:xfrm>
            <a:off x="2627784" y="5445224"/>
            <a:ext cx="144016" cy="288032"/>
          </a:xfrm>
          <a:prstGeom prst="leftBrace">
            <a:avLst/>
          </a:prstGeom>
          <a:ln>
            <a:solidFill>
              <a:schemeClr val="tx1"/>
            </a:solidFill>
          </a:ln>
          <a:scene3d>
            <a:camera prst="orthographicFront">
              <a:rot lat="0" lon="0" rev="1620000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fi-FI"/>
          </a:p>
        </p:txBody>
      </p:sp>
      <p:sp>
        <p:nvSpPr>
          <p:cNvPr id="81" name="Tekstikehys 80"/>
          <p:cNvSpPr txBox="1"/>
          <p:nvPr/>
        </p:nvSpPr>
        <p:spPr>
          <a:xfrm>
            <a:off x="1547664" y="5733256"/>
            <a:ext cx="720080" cy="369332"/>
          </a:xfrm>
          <a:prstGeom prst="rect">
            <a:avLst/>
          </a:prstGeom>
          <a:noFill/>
        </p:spPr>
        <p:txBody>
          <a:bodyPr wrap="square" rtlCol="0">
            <a:spAutoFit/>
          </a:bodyPr>
          <a:lstStyle/>
          <a:p>
            <a:r>
              <a:rPr lang="fi-FI" dirty="0"/>
              <a:t>~2m</a:t>
            </a:r>
          </a:p>
        </p:txBody>
      </p:sp>
      <p:sp>
        <p:nvSpPr>
          <p:cNvPr id="82" name="Tekstikehys 81"/>
          <p:cNvSpPr txBox="1"/>
          <p:nvPr/>
        </p:nvSpPr>
        <p:spPr>
          <a:xfrm>
            <a:off x="2411760" y="5157192"/>
            <a:ext cx="864096" cy="369332"/>
          </a:xfrm>
          <a:prstGeom prst="rect">
            <a:avLst/>
          </a:prstGeom>
          <a:noFill/>
        </p:spPr>
        <p:txBody>
          <a:bodyPr wrap="square" rtlCol="0">
            <a:spAutoFit/>
          </a:bodyPr>
          <a:lstStyle/>
          <a:p>
            <a:r>
              <a:rPr lang="fi-FI" dirty="0"/>
              <a:t>~1,2m</a:t>
            </a:r>
          </a:p>
        </p:txBody>
      </p:sp>
      <p:cxnSp>
        <p:nvCxnSpPr>
          <p:cNvPr id="84" name="Suora nuoliyhdysviiva 83"/>
          <p:cNvCxnSpPr/>
          <p:nvPr/>
        </p:nvCxnSpPr>
        <p:spPr>
          <a:xfrm flipH="1" flipV="1">
            <a:off x="1907704" y="4365104"/>
            <a:ext cx="216024" cy="216024"/>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5" name="Suora nuoliyhdysviiva 84"/>
          <p:cNvCxnSpPr/>
          <p:nvPr/>
        </p:nvCxnSpPr>
        <p:spPr>
          <a:xfrm flipV="1">
            <a:off x="2483768" y="4293096"/>
            <a:ext cx="216024" cy="288032"/>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8" name="Suora nuoliyhdysviiva 87"/>
          <p:cNvCxnSpPr/>
          <p:nvPr/>
        </p:nvCxnSpPr>
        <p:spPr>
          <a:xfrm flipV="1">
            <a:off x="2339752" y="4221088"/>
            <a:ext cx="72008" cy="216024"/>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1" name="Suora nuoliyhdysviiva 90"/>
          <p:cNvCxnSpPr/>
          <p:nvPr/>
        </p:nvCxnSpPr>
        <p:spPr>
          <a:xfrm flipV="1">
            <a:off x="899592" y="4077072"/>
            <a:ext cx="72008" cy="288032"/>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4" name="Suora nuoliyhdysviiva 93"/>
          <p:cNvCxnSpPr/>
          <p:nvPr/>
        </p:nvCxnSpPr>
        <p:spPr>
          <a:xfrm flipV="1">
            <a:off x="1187624" y="4365104"/>
            <a:ext cx="288032" cy="72008"/>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7" name="Suora nuoliyhdysviiva 96"/>
          <p:cNvCxnSpPr/>
          <p:nvPr/>
        </p:nvCxnSpPr>
        <p:spPr>
          <a:xfrm flipV="1">
            <a:off x="827584" y="4797152"/>
            <a:ext cx="0" cy="216024"/>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4" name="Suora nuoliyhdysviiva 103"/>
          <p:cNvCxnSpPr/>
          <p:nvPr/>
        </p:nvCxnSpPr>
        <p:spPr>
          <a:xfrm>
            <a:off x="971600" y="4797152"/>
            <a:ext cx="144016" cy="216024"/>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6" name="Suora nuoliyhdysviiva 105"/>
          <p:cNvCxnSpPr/>
          <p:nvPr/>
        </p:nvCxnSpPr>
        <p:spPr>
          <a:xfrm flipV="1">
            <a:off x="1115616" y="4941168"/>
            <a:ext cx="216024" cy="216024"/>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9" name="Suora nuoliyhdysviiva 108"/>
          <p:cNvCxnSpPr/>
          <p:nvPr/>
        </p:nvCxnSpPr>
        <p:spPr>
          <a:xfrm>
            <a:off x="1043608" y="5445224"/>
            <a:ext cx="432048" cy="72008"/>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1" name="Suora nuoliyhdysviiva 110"/>
          <p:cNvCxnSpPr/>
          <p:nvPr/>
        </p:nvCxnSpPr>
        <p:spPr>
          <a:xfrm flipH="1" flipV="1">
            <a:off x="1835696" y="5445224"/>
            <a:ext cx="288032" cy="144016"/>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3" name="Suora nuoliyhdysviiva 112"/>
          <p:cNvCxnSpPr/>
          <p:nvPr/>
        </p:nvCxnSpPr>
        <p:spPr>
          <a:xfrm flipH="1" flipV="1">
            <a:off x="2267744" y="5085184"/>
            <a:ext cx="72008" cy="288032"/>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5" name="Suora nuoliyhdysviiva 114"/>
          <p:cNvCxnSpPr/>
          <p:nvPr/>
        </p:nvCxnSpPr>
        <p:spPr>
          <a:xfrm>
            <a:off x="2555776" y="5805264"/>
            <a:ext cx="216024" cy="0"/>
          </a:xfrm>
          <a:prstGeom prst="straightConnector1">
            <a:avLst/>
          </a:prstGeom>
          <a:ln>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16290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kstiruutu 7"/>
          <p:cNvSpPr txBox="1"/>
          <p:nvPr/>
        </p:nvSpPr>
        <p:spPr>
          <a:xfrm>
            <a:off x="3275856" y="1340768"/>
            <a:ext cx="5760640" cy="5293757"/>
          </a:xfrm>
          <a:prstGeom prst="rect">
            <a:avLst/>
          </a:prstGeom>
          <a:noFill/>
        </p:spPr>
        <p:txBody>
          <a:bodyPr wrap="square" rtlCol="0">
            <a:spAutoFit/>
          </a:bodyPr>
          <a:lstStyle/>
          <a:p>
            <a:pPr marL="342900" indent="-342900">
              <a:buFontTx/>
              <a:buChar char="•"/>
            </a:pPr>
            <a:r>
              <a:rPr lang="fi-FI" sz="2000" dirty="0"/>
              <a:t>Laidassa paritorjunta (mikäli vain yksi torjuja, keskipelaaja hakee jujut torjunnan takaa).</a:t>
            </a:r>
          </a:p>
          <a:p>
            <a:pPr marL="342900" indent="-342900">
              <a:buFontTx/>
              <a:buChar char="•"/>
            </a:pPr>
            <a:r>
              <a:rPr lang="fi-FI" sz="2000" dirty="0"/>
              <a:t>Rajapuolustaja siirtyy lähtöpaikasta taaemmaksi rajalle (mitä nopeampi passi sitä enemmän voi jäädä irti rajasta). Lyöntihetkellä painopiste eteen.</a:t>
            </a:r>
          </a:p>
          <a:p>
            <a:pPr marL="342900" indent="-342900">
              <a:buFontTx/>
              <a:buChar char="•"/>
            </a:pPr>
            <a:r>
              <a:rPr lang="fi-FI" sz="2000" dirty="0"/>
              <a:t>Jyrkän viiston puolustaja lukee torjunnan sektorin siten, että näkee pallon ja hyökkääjän torjunnan vierestä.</a:t>
            </a:r>
          </a:p>
          <a:p>
            <a:pPr marL="342900" indent="-342900">
              <a:buFontTx/>
              <a:buChar char="•"/>
            </a:pPr>
            <a:r>
              <a:rPr lang="fi-FI" sz="2000" dirty="0"/>
              <a:t>6-paikan pelaaja pelaa keskellä takana.</a:t>
            </a:r>
          </a:p>
          <a:p>
            <a:pPr lvl="1">
              <a:buFontTx/>
              <a:buChar char="-"/>
            </a:pPr>
            <a:r>
              <a:rPr lang="fi-FI" sz="2000" dirty="0"/>
              <a:t>  hyökkääjän mukaan voi siirtyä myös esim. pitkän kulman suuntaan</a:t>
            </a:r>
          </a:p>
          <a:p>
            <a:pPr lvl="1">
              <a:buFontTx/>
              <a:buChar char="-"/>
            </a:pPr>
            <a:r>
              <a:rPr lang="fi-FI" sz="2000" dirty="0"/>
              <a:t> voidaan sopia 6-paikan pelaajan puolustavan torjunnan välin.</a:t>
            </a:r>
          </a:p>
          <a:p>
            <a:pPr lvl="1"/>
            <a:r>
              <a:rPr lang="fi-FI" sz="2000" dirty="0"/>
              <a:t>-  6-paikan pelaajan asento normaalia pystympi, jotta on valmiimpana puolustamaan torjunnasta kimpoavia palloja.</a:t>
            </a:r>
          </a:p>
          <a:p>
            <a:endParaRPr lang="fi-FI" dirty="0">
              <a:latin typeface="Univers LT 47 CondensedLt" pitchFamily="50" charset="0"/>
            </a:endParaRPr>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pic>
        <p:nvPicPr>
          <p:cNvPr id="5" name="Sisällön paikkamerkki 11" descr="Lentopallokenttä.gif"/>
          <p:cNvPicPr>
            <a:picLocks noChangeAspect="1"/>
          </p:cNvPicPr>
          <p:nvPr/>
        </p:nvPicPr>
        <p:blipFill>
          <a:blip r:embed="rId3" cstate="print"/>
          <a:stretch>
            <a:fillRect/>
          </a:stretch>
        </p:blipFill>
        <p:spPr>
          <a:xfrm>
            <a:off x="251520" y="1166391"/>
            <a:ext cx="2834391" cy="5214937"/>
          </a:xfrm>
          <a:prstGeom prst="rect">
            <a:avLst/>
          </a:prstGeom>
        </p:spPr>
      </p:pic>
      <p:grpSp>
        <p:nvGrpSpPr>
          <p:cNvPr id="3" name="Ryhmä 20"/>
          <p:cNvGrpSpPr/>
          <p:nvPr/>
        </p:nvGrpSpPr>
        <p:grpSpPr>
          <a:xfrm rot="2943857">
            <a:off x="755576" y="4365104"/>
            <a:ext cx="285752" cy="428628"/>
            <a:chOff x="4071934" y="2285992"/>
            <a:chExt cx="285752" cy="428628"/>
          </a:xfrm>
        </p:grpSpPr>
        <p:sp>
          <p:nvSpPr>
            <p:cNvPr id="10" name="Ellipsi 9"/>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11" name="Suora yhdysviiva 10"/>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uora yhdysviiva 11"/>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3" name="Ellipsi 22"/>
          <p:cNvSpPr/>
          <p:nvPr/>
        </p:nvSpPr>
        <p:spPr>
          <a:xfrm>
            <a:off x="2168517" y="3789040"/>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24" name="Ellipsi 23"/>
          <p:cNvSpPr/>
          <p:nvPr/>
        </p:nvSpPr>
        <p:spPr>
          <a:xfrm>
            <a:off x="2464156" y="3789040"/>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grpSp>
        <p:nvGrpSpPr>
          <p:cNvPr id="25" name="Ryhmä 20"/>
          <p:cNvGrpSpPr/>
          <p:nvPr/>
        </p:nvGrpSpPr>
        <p:grpSpPr>
          <a:xfrm rot="2293308">
            <a:off x="805648" y="5152030"/>
            <a:ext cx="285752" cy="428628"/>
            <a:chOff x="4071934" y="2285992"/>
            <a:chExt cx="285752" cy="428628"/>
          </a:xfrm>
        </p:grpSpPr>
        <p:sp>
          <p:nvSpPr>
            <p:cNvPr id="26" name="Ellipsi 25"/>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27" name="Suora yhdysviiva 26"/>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uora yhdysviiva 27"/>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Ryhmä 20"/>
          <p:cNvGrpSpPr/>
          <p:nvPr/>
        </p:nvGrpSpPr>
        <p:grpSpPr>
          <a:xfrm rot="1493558">
            <a:off x="1577624" y="5559686"/>
            <a:ext cx="285752" cy="428628"/>
            <a:chOff x="4071934" y="2285992"/>
            <a:chExt cx="285752" cy="428628"/>
          </a:xfrm>
        </p:grpSpPr>
        <p:sp>
          <p:nvSpPr>
            <p:cNvPr id="30" name="Ellipsi 29"/>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31" name="Suora yhdysviiva 30"/>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uora yhdysviiva 31"/>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4" name="Suora nuoliyhdysviiva 33"/>
          <p:cNvCxnSpPr>
            <a:stCxn id="30" idx="6"/>
          </p:cNvCxnSpPr>
          <p:nvPr/>
        </p:nvCxnSpPr>
        <p:spPr>
          <a:xfrm flipV="1">
            <a:off x="1820033" y="5877272"/>
            <a:ext cx="735743" cy="21668"/>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uora nuoliyhdysviiva 34"/>
          <p:cNvCxnSpPr/>
          <p:nvPr/>
        </p:nvCxnSpPr>
        <p:spPr>
          <a:xfrm flipV="1">
            <a:off x="1005307" y="4962414"/>
            <a:ext cx="288032" cy="341558"/>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6" name="Suora nuoliyhdysviiva 35"/>
          <p:cNvCxnSpPr/>
          <p:nvPr/>
        </p:nvCxnSpPr>
        <p:spPr>
          <a:xfrm flipV="1">
            <a:off x="883631" y="4789774"/>
            <a:ext cx="0" cy="432048"/>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7" name="Suora nuoliyhdysviiva 46"/>
          <p:cNvCxnSpPr>
            <a:stCxn id="10" idx="0"/>
          </p:cNvCxnSpPr>
          <p:nvPr/>
        </p:nvCxnSpPr>
        <p:spPr>
          <a:xfrm flipV="1">
            <a:off x="952420" y="4221088"/>
            <a:ext cx="451228" cy="311523"/>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3" name="Otsikko 1"/>
          <p:cNvSpPr txBox="1">
            <a:spLocks/>
          </p:cNvSpPr>
          <p:nvPr/>
        </p:nvSpPr>
        <p:spPr>
          <a:xfrm>
            <a:off x="1065010" y="332657"/>
            <a:ext cx="7164288" cy="936104"/>
          </a:xfrm>
          <a:prstGeom prst="rect">
            <a:avLst/>
          </a:prstGeom>
        </p:spPr>
        <p:txBody>
          <a:bodyPr vert="horz" lIns="91440" tIns="45720" rIns="91440" bIns="45720" rtlCol="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i-FI" sz="3600" b="1" dirty="0">
                <a:solidFill>
                  <a:srgbClr val="23408F"/>
                </a:solidFill>
                <a:latin typeface="Univers LT Std 85 XBlk" pitchFamily="34" charset="0"/>
              </a:rPr>
              <a:t>PERUSPUOLUSTUS </a:t>
            </a:r>
            <a:r>
              <a:rPr lang="fi-FI" sz="2000" b="1" dirty="0">
                <a:solidFill>
                  <a:srgbClr val="23408F"/>
                </a:solidFill>
                <a:latin typeface="Univers LT Std 85 XBlk" pitchFamily="34" charset="0"/>
              </a:rPr>
              <a:t>(2 tai 4-paikkaa vastaan)</a:t>
            </a:r>
            <a:r>
              <a:rPr lang="fi-FI" sz="3600" b="1" dirty="0">
                <a:solidFill>
                  <a:srgbClr val="23408F"/>
                </a:solidFill>
                <a:latin typeface="Univers LT Std 85 XBlk" pitchFamily="34" charset="0"/>
              </a:rPr>
              <a:t/>
            </a:r>
            <a:br>
              <a:rPr lang="fi-FI" sz="3600" b="1" dirty="0">
                <a:solidFill>
                  <a:srgbClr val="23408F"/>
                </a:solidFill>
                <a:latin typeface="Univers LT Std 85 XBlk" pitchFamily="34" charset="0"/>
              </a:rPr>
            </a:br>
            <a:r>
              <a:rPr lang="fi-FI" sz="2000" b="1" dirty="0">
                <a:solidFill>
                  <a:srgbClr val="23408F"/>
                </a:solidFill>
                <a:latin typeface="Univers LT Std 85 XBlk" pitchFamily="34" charset="0"/>
              </a:rPr>
              <a:t> </a:t>
            </a:r>
            <a:endParaRPr lang="fi-FI" sz="3600" b="1" dirty="0">
              <a:solidFill>
                <a:srgbClr val="23408F"/>
              </a:solidFill>
              <a:latin typeface="Univers LT Std 85 XBlk" pitchFamily="34" charset="0"/>
            </a:endParaRPr>
          </a:p>
        </p:txBody>
      </p:sp>
      <p:grpSp>
        <p:nvGrpSpPr>
          <p:cNvPr id="39" name="Ryhmä 20"/>
          <p:cNvGrpSpPr/>
          <p:nvPr/>
        </p:nvGrpSpPr>
        <p:grpSpPr>
          <a:xfrm>
            <a:off x="2339752" y="5157192"/>
            <a:ext cx="285752" cy="428628"/>
            <a:chOff x="4071934" y="2285992"/>
            <a:chExt cx="285752" cy="428628"/>
          </a:xfrm>
        </p:grpSpPr>
        <p:sp>
          <p:nvSpPr>
            <p:cNvPr id="40" name="Ellipsi 39"/>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41" name="Suora yhdysviiva 40"/>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uora yhdysviiva 41"/>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3" name="Suora nuoliyhdysviiva 42"/>
          <p:cNvCxnSpPr/>
          <p:nvPr/>
        </p:nvCxnSpPr>
        <p:spPr>
          <a:xfrm flipV="1">
            <a:off x="2555776" y="4345017"/>
            <a:ext cx="142876" cy="956191"/>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4" name="Suora nuoliyhdysviiva 43"/>
          <p:cNvCxnSpPr/>
          <p:nvPr/>
        </p:nvCxnSpPr>
        <p:spPr>
          <a:xfrm flipH="1" flipV="1">
            <a:off x="1930034" y="4699410"/>
            <a:ext cx="409718" cy="550144"/>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5" name="Suora nuoliyhdysviiva 44"/>
          <p:cNvCxnSpPr/>
          <p:nvPr/>
        </p:nvCxnSpPr>
        <p:spPr>
          <a:xfrm flipV="1">
            <a:off x="1030859" y="5398414"/>
            <a:ext cx="424102" cy="82672"/>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6" name="Suora nuoliyhdysviiva 45"/>
          <p:cNvCxnSpPr/>
          <p:nvPr/>
        </p:nvCxnSpPr>
        <p:spPr>
          <a:xfrm flipV="1">
            <a:off x="1713914" y="5442944"/>
            <a:ext cx="105046" cy="261192"/>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8" name="Suora nuoliyhdysviiva 47"/>
          <p:cNvCxnSpPr/>
          <p:nvPr/>
        </p:nvCxnSpPr>
        <p:spPr>
          <a:xfrm flipH="1" flipV="1">
            <a:off x="1100237" y="5799523"/>
            <a:ext cx="442432" cy="77749"/>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9" name="Suora nuoliyhdysviiva 48"/>
          <p:cNvCxnSpPr/>
          <p:nvPr/>
        </p:nvCxnSpPr>
        <p:spPr>
          <a:xfrm flipV="1">
            <a:off x="987620" y="4654011"/>
            <a:ext cx="387149" cy="52205"/>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0" name="Suora nuoliyhdysviiva 49"/>
          <p:cNvCxnSpPr/>
          <p:nvPr/>
        </p:nvCxnSpPr>
        <p:spPr>
          <a:xfrm flipV="1">
            <a:off x="839296" y="4060268"/>
            <a:ext cx="0" cy="432048"/>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16290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54372" y="262692"/>
            <a:ext cx="7164288" cy="936104"/>
          </a:xfrm>
        </p:spPr>
        <p:txBody>
          <a:bodyPr anchor="t">
            <a:normAutofit/>
          </a:bodyPr>
          <a:lstStyle/>
          <a:p>
            <a:r>
              <a:rPr lang="fi-FI" sz="3600" b="1" dirty="0">
                <a:solidFill>
                  <a:srgbClr val="23408F"/>
                </a:solidFill>
                <a:latin typeface="Univers LT Std 85 XBlk" pitchFamily="34" charset="0"/>
              </a:rPr>
              <a:t>TORJUNTA - PUOLUSTUS</a:t>
            </a:r>
          </a:p>
        </p:txBody>
      </p:sp>
      <p:sp>
        <p:nvSpPr>
          <p:cNvPr id="8" name="Tekstiruutu 7"/>
          <p:cNvSpPr txBox="1"/>
          <p:nvPr/>
        </p:nvSpPr>
        <p:spPr>
          <a:xfrm>
            <a:off x="3635896" y="1340768"/>
            <a:ext cx="5040559" cy="5909311"/>
          </a:xfrm>
          <a:prstGeom prst="rect">
            <a:avLst/>
          </a:prstGeom>
          <a:noFill/>
        </p:spPr>
        <p:txBody>
          <a:bodyPr wrap="square" rtlCol="0">
            <a:spAutoFit/>
          </a:bodyPr>
          <a:lstStyle/>
          <a:p>
            <a:r>
              <a:rPr lang="fi-FI" b="1" dirty="0"/>
              <a:t>Toimituspallojen nostaminen:</a:t>
            </a:r>
          </a:p>
          <a:p>
            <a:pPr marL="285750" indent="-285750">
              <a:buFontTx/>
              <a:buChar char="•"/>
            </a:pPr>
            <a:r>
              <a:rPr lang="fi-FI" dirty="0"/>
              <a:t>Kaikki torjujat irtoavat verkolta puolustamaan helppoja palloja (paitsi passari, joka voi jäädä verkolle).</a:t>
            </a:r>
          </a:p>
          <a:p>
            <a:pPr marL="742950" lvl="1" indent="-285750">
              <a:buFontTx/>
              <a:buChar char="•"/>
            </a:pPr>
            <a:r>
              <a:rPr lang="fi-FI" dirty="0"/>
              <a:t>Torjujat eivät saa peruuttaa kentän rajojen ulkopuolelle</a:t>
            </a:r>
          </a:p>
          <a:p>
            <a:pPr marL="285750" indent="-285750">
              <a:buFontTx/>
              <a:buChar char="•"/>
            </a:pPr>
            <a:r>
              <a:rPr lang="fi-FI" dirty="0"/>
              <a:t>5- JA 1-paikan pelaajat liikkuvat lähtöpaikoilta hieman taaemmaksi pois rajoilta.</a:t>
            </a:r>
          </a:p>
          <a:p>
            <a:pPr marL="285750" indent="-285750">
              <a:buFontTx/>
              <a:buChar char="•"/>
            </a:pPr>
            <a:r>
              <a:rPr lang="fi-FI" dirty="0"/>
              <a:t>6-paikan pelaaja pelaa keskellä takana.</a:t>
            </a:r>
          </a:p>
          <a:p>
            <a:pPr>
              <a:buFontTx/>
              <a:buChar char="-"/>
            </a:pPr>
            <a:endParaRPr lang="fi-FI" dirty="0"/>
          </a:p>
          <a:p>
            <a:r>
              <a:rPr lang="fi-FI" dirty="0"/>
              <a:t>Mikäli vastustaja toimittaa pallon jalat maassa sormi/hihalyönnillä verkon yli voi passari juosta suoraan verkolle.</a:t>
            </a:r>
          </a:p>
          <a:p>
            <a:r>
              <a:rPr lang="fi-FI" dirty="0"/>
              <a:t>Mikäli vastustaja suorittaa yhdellä kädellä ”toimituksen” verkon yli on passarin ensin puolustettava pallo ennen kuin lähtee verkolle. Välittömästi kun passari näkee ettei yhden käden toimitus ole tulossa hänelle, voi hän siirtyä verkolle.</a:t>
            </a:r>
          </a:p>
          <a:p>
            <a:pPr>
              <a:buFontTx/>
              <a:buChar char="-"/>
            </a:pPr>
            <a:endParaRPr lang="fi-FI" dirty="0"/>
          </a:p>
          <a:p>
            <a:endParaRPr lang="fi-FI" dirty="0"/>
          </a:p>
          <a:p>
            <a:endParaRPr lang="fi-FI" dirty="0"/>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pic>
        <p:nvPicPr>
          <p:cNvPr id="5" name="Sisällön paikkamerkki 11" descr="Lentopallokenttä.gif"/>
          <p:cNvPicPr>
            <a:picLocks noChangeAspect="1"/>
          </p:cNvPicPr>
          <p:nvPr/>
        </p:nvPicPr>
        <p:blipFill>
          <a:blip r:embed="rId3" cstate="print"/>
          <a:stretch>
            <a:fillRect/>
          </a:stretch>
        </p:blipFill>
        <p:spPr>
          <a:xfrm>
            <a:off x="251520" y="1166391"/>
            <a:ext cx="2834391" cy="5214937"/>
          </a:xfrm>
          <a:prstGeom prst="rect">
            <a:avLst/>
          </a:prstGeom>
        </p:spPr>
      </p:pic>
      <p:grpSp>
        <p:nvGrpSpPr>
          <p:cNvPr id="3" name="Ryhmä 20"/>
          <p:cNvGrpSpPr/>
          <p:nvPr/>
        </p:nvGrpSpPr>
        <p:grpSpPr>
          <a:xfrm rot="21312604">
            <a:off x="924054" y="5238309"/>
            <a:ext cx="323118" cy="428628"/>
            <a:chOff x="4071934" y="2285992"/>
            <a:chExt cx="285752" cy="428628"/>
          </a:xfrm>
        </p:grpSpPr>
        <p:sp>
          <p:nvSpPr>
            <p:cNvPr id="10" name="Ellipsi 9"/>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11" name="Suora yhdysviiva 10"/>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uora yhdysviiva 11"/>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Ellipsi 12"/>
          <p:cNvSpPr/>
          <p:nvPr/>
        </p:nvSpPr>
        <p:spPr>
          <a:xfrm>
            <a:off x="755576" y="4194337"/>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23" name="Ellipsi 22"/>
          <p:cNvSpPr/>
          <p:nvPr/>
        </p:nvSpPr>
        <p:spPr>
          <a:xfrm>
            <a:off x="1448821" y="4165743"/>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sp>
        <p:nvSpPr>
          <p:cNvPr id="24" name="Ellipsi 23"/>
          <p:cNvSpPr/>
          <p:nvPr/>
        </p:nvSpPr>
        <p:spPr>
          <a:xfrm>
            <a:off x="2206284" y="4165743"/>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dirty="0"/>
          </a:p>
        </p:txBody>
      </p:sp>
      <p:grpSp>
        <p:nvGrpSpPr>
          <p:cNvPr id="25" name="Ryhmä 20"/>
          <p:cNvGrpSpPr/>
          <p:nvPr/>
        </p:nvGrpSpPr>
        <p:grpSpPr>
          <a:xfrm rot="20341366">
            <a:off x="2005396" y="5214107"/>
            <a:ext cx="285752" cy="428628"/>
            <a:chOff x="4071934" y="2285992"/>
            <a:chExt cx="285752" cy="428628"/>
          </a:xfrm>
        </p:grpSpPr>
        <p:sp>
          <p:nvSpPr>
            <p:cNvPr id="26" name="Ellipsi 25"/>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27" name="Suora yhdysviiva 26"/>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uora yhdysviiva 27"/>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Ryhmä 20"/>
          <p:cNvGrpSpPr/>
          <p:nvPr/>
        </p:nvGrpSpPr>
        <p:grpSpPr>
          <a:xfrm>
            <a:off x="1488787" y="5410930"/>
            <a:ext cx="285752" cy="428628"/>
            <a:chOff x="4071934" y="2285992"/>
            <a:chExt cx="285752" cy="428628"/>
          </a:xfrm>
        </p:grpSpPr>
        <p:sp>
          <p:nvSpPr>
            <p:cNvPr id="30" name="Ellipsi 29"/>
            <p:cNvSpPr/>
            <p:nvPr/>
          </p:nvSpPr>
          <p:spPr>
            <a:xfrm>
              <a:off x="4071934" y="2428868"/>
              <a:ext cx="285752" cy="285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i-FI"/>
            </a:p>
          </p:txBody>
        </p:sp>
        <p:cxnSp>
          <p:nvCxnSpPr>
            <p:cNvPr id="31" name="Suora yhdysviiva 30"/>
            <p:cNvCxnSpPr/>
            <p:nvPr/>
          </p:nvCxnSpPr>
          <p:spPr>
            <a:xfrm rot="16200000" flipV="1">
              <a:off x="4018969" y="2357430"/>
              <a:ext cx="184723" cy="4184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uora yhdysviiva 31"/>
            <p:cNvCxnSpPr/>
            <p:nvPr/>
          </p:nvCxnSpPr>
          <p:spPr>
            <a:xfrm rot="5400000" flipH="1" flipV="1">
              <a:off x="4232057" y="2363559"/>
              <a:ext cx="184724" cy="295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4" name="Suora nuoliyhdysviiva 33"/>
          <p:cNvCxnSpPr/>
          <p:nvPr/>
        </p:nvCxnSpPr>
        <p:spPr>
          <a:xfrm flipH="1" flipV="1">
            <a:off x="611560" y="5371797"/>
            <a:ext cx="265686" cy="163087"/>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6" name="Suora nuoliyhdysviiva 35"/>
          <p:cNvCxnSpPr/>
          <p:nvPr/>
        </p:nvCxnSpPr>
        <p:spPr>
          <a:xfrm flipV="1">
            <a:off x="1264401" y="5114000"/>
            <a:ext cx="92210" cy="230400"/>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7" name="Suora nuoliyhdysviiva 36"/>
          <p:cNvCxnSpPr/>
          <p:nvPr/>
        </p:nvCxnSpPr>
        <p:spPr>
          <a:xfrm flipV="1">
            <a:off x="2365874" y="5110243"/>
            <a:ext cx="126162" cy="222676"/>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8" name="Suora nuoliyhdysviiva 37"/>
          <p:cNvCxnSpPr/>
          <p:nvPr/>
        </p:nvCxnSpPr>
        <p:spPr>
          <a:xfrm flipH="1" flipV="1">
            <a:off x="855102" y="5690340"/>
            <a:ext cx="552181" cy="6342"/>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9" name="Suora nuoliyhdysviiva 38"/>
          <p:cNvCxnSpPr/>
          <p:nvPr/>
        </p:nvCxnSpPr>
        <p:spPr>
          <a:xfrm>
            <a:off x="1817862" y="5690340"/>
            <a:ext cx="538920" cy="0"/>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4" name="Suora nuoliyhdysviiva 43"/>
          <p:cNvCxnSpPr/>
          <p:nvPr/>
        </p:nvCxnSpPr>
        <p:spPr>
          <a:xfrm flipH="1" flipV="1">
            <a:off x="1787427" y="4847257"/>
            <a:ext cx="220565" cy="380054"/>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5" name="Suora nuoliyhdysviiva 44"/>
          <p:cNvCxnSpPr/>
          <p:nvPr/>
        </p:nvCxnSpPr>
        <p:spPr>
          <a:xfrm flipH="1" flipV="1">
            <a:off x="1507260" y="5016064"/>
            <a:ext cx="112412" cy="429160"/>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0" name="Suora nuoliyhdysviiva 39"/>
          <p:cNvCxnSpPr/>
          <p:nvPr/>
        </p:nvCxnSpPr>
        <p:spPr>
          <a:xfrm flipH="1" flipV="1">
            <a:off x="865393" y="5043492"/>
            <a:ext cx="80364" cy="277255"/>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1" name="Suora nuoliyhdysviiva 40"/>
          <p:cNvCxnSpPr/>
          <p:nvPr/>
        </p:nvCxnSpPr>
        <p:spPr>
          <a:xfrm flipV="1">
            <a:off x="1072666" y="4247355"/>
            <a:ext cx="191838" cy="78040"/>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2" name="Suora nuoliyhdysviiva 41"/>
          <p:cNvCxnSpPr/>
          <p:nvPr/>
        </p:nvCxnSpPr>
        <p:spPr>
          <a:xfrm>
            <a:off x="1641610" y="4463507"/>
            <a:ext cx="27105" cy="277322"/>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6" name="Suora nuoliyhdysviiva 45"/>
          <p:cNvCxnSpPr/>
          <p:nvPr/>
        </p:nvCxnSpPr>
        <p:spPr>
          <a:xfrm>
            <a:off x="2365874" y="4495858"/>
            <a:ext cx="27105" cy="277322"/>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7" name="Suora nuoliyhdysviiva 46"/>
          <p:cNvCxnSpPr/>
          <p:nvPr/>
        </p:nvCxnSpPr>
        <p:spPr>
          <a:xfrm>
            <a:off x="918652" y="4495858"/>
            <a:ext cx="27105" cy="277322"/>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8" name="Suora nuoliyhdysviiva 47"/>
          <p:cNvCxnSpPr/>
          <p:nvPr/>
        </p:nvCxnSpPr>
        <p:spPr>
          <a:xfrm flipV="1">
            <a:off x="1795820" y="4194337"/>
            <a:ext cx="159570" cy="106037"/>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1" name="Suora nuoliyhdysviiva 50"/>
          <p:cNvCxnSpPr/>
          <p:nvPr/>
        </p:nvCxnSpPr>
        <p:spPr>
          <a:xfrm flipV="1">
            <a:off x="2500172" y="4088300"/>
            <a:ext cx="159570" cy="106037"/>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2" name="Suora nuoliyhdysviiva 51"/>
          <p:cNvCxnSpPr/>
          <p:nvPr/>
        </p:nvCxnSpPr>
        <p:spPr>
          <a:xfrm flipH="1" flipV="1">
            <a:off x="2007992" y="4141318"/>
            <a:ext cx="189220" cy="159057"/>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3" name="Suora nuoliyhdysviiva 52"/>
          <p:cNvCxnSpPr/>
          <p:nvPr/>
        </p:nvCxnSpPr>
        <p:spPr>
          <a:xfrm flipH="1" flipV="1">
            <a:off x="1299567" y="4088300"/>
            <a:ext cx="189220" cy="159057"/>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54" name="Suora nuoliyhdysviiva 53"/>
          <p:cNvCxnSpPr/>
          <p:nvPr/>
        </p:nvCxnSpPr>
        <p:spPr>
          <a:xfrm flipH="1" flipV="1">
            <a:off x="578391" y="4061789"/>
            <a:ext cx="189220" cy="159057"/>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3" name="Suora nuoliyhdysviiva 42"/>
          <p:cNvCxnSpPr/>
          <p:nvPr/>
        </p:nvCxnSpPr>
        <p:spPr>
          <a:xfrm>
            <a:off x="568026" y="2200417"/>
            <a:ext cx="122883" cy="43204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Suora nuoliyhdysviiva 48"/>
          <p:cNvCxnSpPr/>
          <p:nvPr/>
        </p:nvCxnSpPr>
        <p:spPr>
          <a:xfrm>
            <a:off x="1677952" y="1985180"/>
            <a:ext cx="1" cy="43204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uora nuoliyhdysviiva 49"/>
          <p:cNvCxnSpPr/>
          <p:nvPr/>
        </p:nvCxnSpPr>
        <p:spPr>
          <a:xfrm flipH="1">
            <a:off x="2706648" y="2200417"/>
            <a:ext cx="124250" cy="43204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uora nuoliyhdysviiva 54"/>
          <p:cNvCxnSpPr/>
          <p:nvPr/>
        </p:nvCxnSpPr>
        <p:spPr>
          <a:xfrm flipV="1">
            <a:off x="2392979" y="5434884"/>
            <a:ext cx="328888" cy="30957"/>
          </a:xfrm>
          <a:prstGeom prst="straightConnector1">
            <a:avLst/>
          </a:prstGeom>
          <a:ln w="190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90175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53852" y="188640"/>
            <a:ext cx="7164288" cy="864096"/>
          </a:xfrm>
        </p:spPr>
        <p:txBody>
          <a:bodyPr anchor="t">
            <a:normAutofit/>
          </a:bodyPr>
          <a:lstStyle/>
          <a:p>
            <a:r>
              <a:rPr lang="fi-FI" sz="3600" b="1" dirty="0">
                <a:solidFill>
                  <a:srgbClr val="23408F"/>
                </a:solidFill>
                <a:latin typeface="Univers LT Std 85 XBlk" pitchFamily="34" charset="0"/>
              </a:rPr>
              <a:t>TERMINOLOGIAA</a:t>
            </a:r>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sp>
        <p:nvSpPr>
          <p:cNvPr id="5" name="Tekstiruutu 7"/>
          <p:cNvSpPr txBox="1"/>
          <p:nvPr/>
        </p:nvSpPr>
        <p:spPr>
          <a:xfrm>
            <a:off x="395536" y="1340768"/>
            <a:ext cx="8280919" cy="646331"/>
          </a:xfrm>
          <a:prstGeom prst="rect">
            <a:avLst/>
          </a:prstGeom>
          <a:noFill/>
        </p:spPr>
        <p:txBody>
          <a:bodyPr wrap="square" rtlCol="0">
            <a:spAutoFit/>
          </a:bodyPr>
          <a:lstStyle/>
          <a:p>
            <a:endParaRPr lang="fi-FI" dirty="0">
              <a:latin typeface="Univers LT 47 CondensedLt" pitchFamily="50" charset="0"/>
            </a:endParaRPr>
          </a:p>
          <a:p>
            <a:pPr marL="285750" indent="-285750"/>
            <a:endParaRPr lang="fi-FI" dirty="0"/>
          </a:p>
        </p:txBody>
      </p:sp>
      <p:sp>
        <p:nvSpPr>
          <p:cNvPr id="6" name="Tekstikehys 5"/>
          <p:cNvSpPr txBox="1"/>
          <p:nvPr/>
        </p:nvSpPr>
        <p:spPr>
          <a:xfrm>
            <a:off x="395536" y="1219221"/>
            <a:ext cx="8424936" cy="5078313"/>
          </a:xfrm>
          <a:prstGeom prst="rect">
            <a:avLst/>
          </a:prstGeom>
          <a:noFill/>
        </p:spPr>
        <p:txBody>
          <a:bodyPr wrap="square" rtlCol="0">
            <a:spAutoFit/>
          </a:bodyPr>
          <a:lstStyle/>
          <a:p>
            <a:r>
              <a:rPr lang="fi-FI" b="1" dirty="0"/>
              <a:t>TORJUNNAN ASKELSARJAT</a:t>
            </a:r>
          </a:p>
          <a:p>
            <a:endParaRPr lang="fi-FI" dirty="0"/>
          </a:p>
          <a:p>
            <a:r>
              <a:rPr lang="fi-FI" dirty="0"/>
              <a:t>YKKÖNEN:</a:t>
            </a:r>
            <a:r>
              <a:rPr lang="fi-FI" dirty="0">
                <a:sym typeface="Wingdings" pitchFamily="2" charset="2"/>
              </a:rPr>
              <a:t> sivuaskel jossa liikutaan ulommalla jalalla työntämällä ja menosuunnan puoleinen jalka pysäyttää sivuttaisliikkeen. Käsitehostus ainoastaan kyynärpäitä taakse kohottamalla.</a:t>
            </a:r>
          </a:p>
          <a:p>
            <a:endParaRPr lang="fi-FI" dirty="0">
              <a:sym typeface="Wingdings" pitchFamily="2" charset="2"/>
            </a:endParaRPr>
          </a:p>
          <a:p>
            <a:r>
              <a:rPr lang="fi-FI" dirty="0">
                <a:sym typeface="Wingdings" pitchFamily="2" charset="2"/>
              </a:rPr>
              <a:t>KAKKONEN: ristiin  viereen (ristiaskel vie vähän pidemmälle kuin ykkösellä). Käsitehostus sama kuin ykkösellä.</a:t>
            </a:r>
          </a:p>
          <a:p>
            <a:endParaRPr lang="fi-FI" dirty="0">
              <a:sym typeface="Wingdings" pitchFamily="2" charset="2"/>
            </a:endParaRPr>
          </a:p>
          <a:p>
            <a:r>
              <a:rPr lang="fi-FI" dirty="0">
                <a:sym typeface="Wingdings" pitchFamily="2" charset="2"/>
              </a:rPr>
              <a:t>KOLMONEN: avaus  </a:t>
            </a:r>
            <a:r>
              <a:rPr lang="fi-FI" dirty="0" err="1">
                <a:sym typeface="Wingdings" pitchFamily="2" charset="2"/>
              </a:rPr>
              <a:t>ristiin</a:t>
            </a:r>
            <a:r>
              <a:rPr lang="fi-FI" dirty="0">
                <a:sym typeface="Wingdings" pitchFamily="2" charset="2"/>
              </a:rPr>
              <a:t> viereen. Käsitehostus sama kuin iskulyöntihypyssä.</a:t>
            </a:r>
          </a:p>
          <a:p>
            <a:endParaRPr lang="fi-FI" dirty="0">
              <a:sym typeface="Wingdings" pitchFamily="2" charset="2"/>
            </a:endParaRPr>
          </a:p>
          <a:p>
            <a:endParaRPr lang="fi-FI" dirty="0">
              <a:sym typeface="Wingdings" pitchFamily="2" charset="2"/>
            </a:endParaRPr>
          </a:p>
          <a:p>
            <a:r>
              <a:rPr lang="fi-FI" b="1" dirty="0"/>
              <a:t>JATKOHYÖKKÄYS</a:t>
            </a:r>
          </a:p>
          <a:p>
            <a:r>
              <a:rPr lang="fi-FI" dirty="0" err="1"/>
              <a:t>Käänny-juokse</a:t>
            </a:r>
            <a:r>
              <a:rPr lang="fi-FI" dirty="0"/>
              <a:t> – askelsarjat (vauhdinhaku jatkohyökkäykseen verkolta)</a:t>
            </a:r>
          </a:p>
          <a:p>
            <a:pPr marL="285750" indent="-285750">
              <a:buFontTx/>
              <a:buChar char="-"/>
            </a:pPr>
            <a:r>
              <a:rPr lang="fi-FI" dirty="0"/>
              <a:t>4-paikalta: neljä askelta taakse ja neljä eteen (oikeakätinen)</a:t>
            </a:r>
          </a:p>
          <a:p>
            <a:pPr marL="285750" indent="-285750">
              <a:buFontTx/>
              <a:buChar char="-"/>
            </a:pPr>
            <a:r>
              <a:rPr lang="fi-FI" dirty="0"/>
              <a:t>2-paikalta: viisi taakse ja neljä eteen/neljä taakse ja kolme eteen</a:t>
            </a:r>
          </a:p>
          <a:p>
            <a:pPr marL="285750" indent="-285750">
              <a:buFontTx/>
              <a:buChar char="-"/>
            </a:pPr>
            <a:r>
              <a:rPr lang="fi-FI" dirty="0"/>
              <a:t>Vasenkätiset 2/4 –paikka päinvastoin</a:t>
            </a:r>
          </a:p>
          <a:p>
            <a:endParaRPr lang="fi-FI" b="1" dirty="0">
              <a:sym typeface="Wingdings" pitchFamily="2" charset="2"/>
            </a:endParaRPr>
          </a:p>
        </p:txBody>
      </p:sp>
    </p:spTree>
    <p:extLst>
      <p:ext uri="{BB962C8B-B14F-4D97-AF65-F5344CB8AC3E}">
        <p14:creationId xmlns:p14="http://schemas.microsoft.com/office/powerpoint/2010/main" val="37952857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sp>
        <p:nvSpPr>
          <p:cNvPr id="6" name="Tekstikehys 5"/>
          <p:cNvSpPr txBox="1"/>
          <p:nvPr/>
        </p:nvSpPr>
        <p:spPr>
          <a:xfrm>
            <a:off x="3275856" y="1484784"/>
            <a:ext cx="5400600" cy="4093428"/>
          </a:xfrm>
          <a:prstGeom prst="rect">
            <a:avLst/>
          </a:prstGeom>
          <a:noFill/>
        </p:spPr>
        <p:txBody>
          <a:bodyPr wrap="square" rtlCol="0">
            <a:spAutoFit/>
          </a:bodyPr>
          <a:lstStyle/>
          <a:p>
            <a:r>
              <a:rPr lang="fi-FI" sz="2000" dirty="0"/>
              <a:t>Taktiikoista puhuttaessa ja hyökkäys- ja syöttöpaikkoja määriteltäessä käytetään seuraavia ”koordinaatteja”.</a:t>
            </a:r>
          </a:p>
          <a:p>
            <a:endParaRPr lang="fi-FI" sz="2000" dirty="0"/>
          </a:p>
          <a:p>
            <a:r>
              <a:rPr lang="fi-FI" sz="2000" dirty="0"/>
              <a:t>Kenttä on jaettu yhdeksään ruutuun ja yksi ruutu jaetaan vielä neljään osaan.</a:t>
            </a:r>
          </a:p>
          <a:p>
            <a:endParaRPr lang="fi-FI" sz="2000" dirty="0"/>
          </a:p>
          <a:p>
            <a:r>
              <a:rPr lang="fi-FI" sz="2000" dirty="0"/>
              <a:t>Viereisen kuvan ylemmässä kenttäpuoliskossa punainen alue on kohdassa 3B</a:t>
            </a:r>
          </a:p>
          <a:p>
            <a:r>
              <a:rPr lang="fi-FI" sz="2000" dirty="0"/>
              <a:t>Ja sininen kohde on 7C</a:t>
            </a:r>
          </a:p>
          <a:p>
            <a:endParaRPr lang="fi-FI" sz="2000" dirty="0"/>
          </a:p>
          <a:p>
            <a:r>
              <a:rPr lang="fi-FI" sz="2000" i="1" dirty="0"/>
              <a:t>Kentän numerointi on sama kuin </a:t>
            </a:r>
            <a:r>
              <a:rPr lang="fi-FI" sz="2000" i="1" dirty="0" err="1"/>
              <a:t>DataVolley</a:t>
            </a:r>
            <a:r>
              <a:rPr lang="fi-FI" sz="2000" i="1" dirty="0"/>
              <a:t> –tilastointiohjelmassa.</a:t>
            </a:r>
          </a:p>
        </p:txBody>
      </p:sp>
      <p:sp>
        <p:nvSpPr>
          <p:cNvPr id="7" name="Otsikko 1"/>
          <p:cNvSpPr>
            <a:spLocks noGrp="1"/>
          </p:cNvSpPr>
          <p:nvPr>
            <p:ph type="ctrTitle"/>
          </p:nvPr>
        </p:nvSpPr>
        <p:spPr>
          <a:xfrm>
            <a:off x="953852" y="188640"/>
            <a:ext cx="7164288" cy="864096"/>
          </a:xfrm>
        </p:spPr>
        <p:txBody>
          <a:bodyPr anchor="t">
            <a:normAutofit/>
          </a:bodyPr>
          <a:lstStyle/>
          <a:p>
            <a:r>
              <a:rPr lang="fi-FI" sz="3600" b="1" dirty="0">
                <a:solidFill>
                  <a:srgbClr val="23408F"/>
                </a:solidFill>
                <a:latin typeface="Univers LT Std 85 XBlk" pitchFamily="34" charset="0"/>
              </a:rPr>
              <a:t>TERMINOLOGIAA</a:t>
            </a:r>
          </a:p>
        </p:txBody>
      </p:sp>
      <p:pic>
        <p:nvPicPr>
          <p:cNvPr id="47" name="Sisällön paikkamerkki 11" descr="Lentopallokenttä.gif"/>
          <p:cNvPicPr>
            <a:picLocks noChangeAspect="1"/>
          </p:cNvPicPr>
          <p:nvPr/>
        </p:nvPicPr>
        <p:blipFill>
          <a:blip r:embed="rId3" cstate="print"/>
          <a:stretch>
            <a:fillRect/>
          </a:stretch>
        </p:blipFill>
        <p:spPr>
          <a:xfrm>
            <a:off x="251520" y="1166391"/>
            <a:ext cx="2834391" cy="5214937"/>
          </a:xfrm>
          <a:prstGeom prst="rect">
            <a:avLst/>
          </a:prstGeom>
        </p:spPr>
      </p:pic>
      <p:pic>
        <p:nvPicPr>
          <p:cNvPr id="53" name="Picture 2"/>
          <p:cNvPicPr>
            <a:picLocks noChangeAspect="1" noChangeArrowheads="1"/>
          </p:cNvPicPr>
          <p:nvPr/>
        </p:nvPicPr>
        <p:blipFill>
          <a:blip r:embed="rId4" cstate="print"/>
          <a:srcRect/>
          <a:stretch>
            <a:fillRect/>
          </a:stretch>
        </p:blipFill>
        <p:spPr bwMode="auto">
          <a:xfrm>
            <a:off x="300563" y="3801088"/>
            <a:ext cx="2736304" cy="2498102"/>
          </a:xfrm>
          <a:prstGeom prst="rect">
            <a:avLst/>
          </a:prstGeom>
          <a:noFill/>
          <a:ln w="9525">
            <a:noFill/>
            <a:miter lim="800000"/>
            <a:headEnd/>
            <a:tailEnd/>
          </a:ln>
        </p:spPr>
      </p:pic>
      <p:sp>
        <p:nvSpPr>
          <p:cNvPr id="5" name="Ellipsi 4"/>
          <p:cNvSpPr/>
          <p:nvPr/>
        </p:nvSpPr>
        <p:spPr>
          <a:xfrm>
            <a:off x="1271114" y="3429000"/>
            <a:ext cx="397601" cy="3227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4" name="Ellipsi 53"/>
          <p:cNvSpPr/>
          <p:nvPr/>
        </p:nvSpPr>
        <p:spPr>
          <a:xfrm>
            <a:off x="2411760" y="2636912"/>
            <a:ext cx="397601" cy="3227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853709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isällön paikkamerkki 3"/>
          <p:cNvGraphicFramePr>
            <a:graphicFrameLocks noGrp="1"/>
          </p:cNvGraphicFramePr>
          <p:nvPr>
            <p:ph idx="1"/>
            <p:extLst>
              <p:ext uri="{D42A27DB-BD31-4B8C-83A1-F6EECF244321}">
                <p14:modId xmlns:p14="http://schemas.microsoft.com/office/powerpoint/2010/main" val="252318058"/>
              </p:ext>
            </p:extLst>
          </p:nvPr>
        </p:nvGraphicFramePr>
        <p:xfrm>
          <a:off x="179512" y="124127"/>
          <a:ext cx="8784976" cy="6719688"/>
        </p:xfrm>
        <a:graphic>
          <a:graphicData uri="http://schemas.openxmlformats.org/drawingml/2006/table">
            <a:tbl>
              <a:tblPr firstRow="1" bandRow="1">
                <a:effectLst/>
                <a:tableStyleId>{6E25E649-3F16-4E02-A733-19D2CDBF48F0}</a:tableStyleId>
              </a:tblPr>
              <a:tblGrid>
                <a:gridCol w="2196244">
                  <a:extLst>
                    <a:ext uri="{9D8B030D-6E8A-4147-A177-3AD203B41FA5}">
                      <a16:colId xmlns="" xmlns:a16="http://schemas.microsoft.com/office/drawing/2014/main" val="20000"/>
                    </a:ext>
                  </a:extLst>
                </a:gridCol>
                <a:gridCol w="2196244">
                  <a:extLst>
                    <a:ext uri="{9D8B030D-6E8A-4147-A177-3AD203B41FA5}">
                      <a16:colId xmlns="" xmlns:a16="http://schemas.microsoft.com/office/drawing/2014/main" val="20001"/>
                    </a:ext>
                  </a:extLst>
                </a:gridCol>
                <a:gridCol w="2196244">
                  <a:extLst>
                    <a:ext uri="{9D8B030D-6E8A-4147-A177-3AD203B41FA5}">
                      <a16:colId xmlns="" xmlns:a16="http://schemas.microsoft.com/office/drawing/2014/main" val="20002"/>
                    </a:ext>
                  </a:extLst>
                </a:gridCol>
                <a:gridCol w="2196244">
                  <a:extLst>
                    <a:ext uri="{9D8B030D-6E8A-4147-A177-3AD203B41FA5}">
                      <a16:colId xmlns="" xmlns:a16="http://schemas.microsoft.com/office/drawing/2014/main" val="20003"/>
                    </a:ext>
                  </a:extLst>
                </a:gridCol>
              </a:tblGrid>
              <a:tr h="490027">
                <a:tc gridSpan="4">
                  <a:txBody>
                    <a:bodyPr/>
                    <a:lstStyle/>
                    <a:p>
                      <a:pPr algn="ctr"/>
                      <a:r>
                        <a:rPr lang="fi-FI" sz="2400" dirty="0">
                          <a:latin typeface="Arial Narrow"/>
                          <a:cs typeface="Arial Narrow"/>
                        </a:rPr>
                        <a:t>SORMI- JA HIHALYÖNTI</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hMerge="1">
                  <a:txBody>
                    <a:bodyPr/>
                    <a:lstStyle/>
                    <a:p>
                      <a:endParaRPr lang="fi-FI" dirty="0"/>
                    </a:p>
                  </a:txBody>
                  <a:tcPr/>
                </a:tc>
                <a:tc hMerge="1">
                  <a:txBody>
                    <a:bodyPr/>
                    <a:lstStyle/>
                    <a:p>
                      <a:endParaRPr lang="fi-FI" sz="1400" dirty="0"/>
                    </a:p>
                  </a:txBody>
                  <a:tcPr/>
                </a:tc>
                <a:tc hMerge="1">
                  <a:txBody>
                    <a:bodyPr/>
                    <a:lstStyle/>
                    <a:p>
                      <a:endParaRPr lang="fi-FI" sz="1400" dirty="0"/>
                    </a:p>
                  </a:txBody>
                  <a:tcPr/>
                </a:tc>
                <a:extLst>
                  <a:ext uri="{0D108BD9-81ED-4DB2-BD59-A6C34878D82A}">
                    <a16:rowId xmlns="" xmlns:a16="http://schemas.microsoft.com/office/drawing/2014/main" val="10000"/>
                  </a:ext>
                </a:extLst>
              </a:tr>
              <a:tr h="590861">
                <a:tc>
                  <a:txBody>
                    <a:bodyPr/>
                    <a:lstStyle/>
                    <a:p>
                      <a:r>
                        <a:rPr lang="fi-FI" sz="1400" kern="1200" dirty="0">
                          <a:effectLst/>
                          <a:latin typeface="Arial Narrow"/>
                          <a:cs typeface="Arial Narrow"/>
                        </a:rPr>
                        <a:t>Tekniikan ydinkohdat</a:t>
                      </a:r>
                      <a:endParaRPr lang="en-US" sz="1400" kern="1200" dirty="0">
                        <a:effectLst/>
                        <a:latin typeface="Arial Narrow"/>
                        <a:cs typeface="Arial Narrow"/>
                      </a:endParaRPr>
                    </a:p>
                    <a:p>
                      <a:r>
                        <a:rPr lang="fi-FI" sz="1400" kern="1200" dirty="0">
                          <a:effectLst/>
                          <a:latin typeface="Arial Narrow"/>
                          <a:cs typeface="Arial Narrow"/>
                        </a:rPr>
                        <a:t>(mitä tulee oppia/tarkistaa)</a:t>
                      </a:r>
                      <a:endParaRPr lang="fi-FI" sz="1400" dirty="0">
                        <a:latin typeface="Arial Narrow"/>
                        <a:cs typeface="Arial Narrow"/>
                      </a:endParaRPr>
                    </a:p>
                  </a:txBody>
                  <a:tcP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kern="1200" dirty="0">
                          <a:effectLst/>
                          <a:latin typeface="Arial Narrow"/>
                          <a:cs typeface="Arial Narrow"/>
                        </a:rPr>
                        <a:t>Tekniikan sovellukset harjoitteissa</a:t>
                      </a:r>
                      <a:endParaRPr lang="en-US" sz="1400" kern="1200" dirty="0">
                        <a:effectLst/>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r>
                        <a:rPr lang="fi-FI" sz="1400" kern="1200" dirty="0">
                          <a:effectLst/>
                          <a:latin typeface="Arial Narrow"/>
                          <a:cs typeface="Arial Narrow"/>
                        </a:rPr>
                        <a:t>Pelitaidot pelitilanteissa</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r>
                        <a:rPr lang="fi-FI" sz="1400" kern="1200" dirty="0">
                          <a:effectLst/>
                          <a:latin typeface="Arial Narrow"/>
                          <a:cs typeface="Arial Narrow"/>
                        </a:rPr>
                        <a:t>Kommunikointi</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 xmlns:a16="http://schemas.microsoft.com/office/drawing/2014/main" val="10001"/>
                  </a:ext>
                </a:extLst>
              </a:tr>
              <a:tr h="5536354">
                <a:tc>
                  <a:txBody>
                    <a:bodyPr/>
                    <a:lstStyle/>
                    <a:p>
                      <a:r>
                        <a:rPr lang="fi-FI" sz="1400" kern="1200" dirty="0">
                          <a:effectLst/>
                          <a:latin typeface="Arial Narrow"/>
                          <a:cs typeface="Arial Narrow"/>
                        </a:rPr>
                        <a:t>Sormilyönnissä ranteet  ja peukalot taaksepäin, kädet mukailevat pallon muotoa, peukalot ja etusormet muodostavat kolmion, otekohta korkealla otsan etu- yläpuolella, oikea jalka hiukan edessä.</a:t>
                      </a:r>
                      <a:endParaRPr lang="en-US" sz="1400" kern="1200" dirty="0">
                        <a:effectLst/>
                        <a:latin typeface="Arial Narrow"/>
                        <a:cs typeface="Arial Narrow"/>
                      </a:endParaRPr>
                    </a:p>
                    <a:p>
                      <a:r>
                        <a:rPr lang="fi-FI" sz="1400" kern="1200" dirty="0">
                          <a:effectLst/>
                          <a:latin typeface="Arial Narrow"/>
                          <a:cs typeface="Arial Narrow"/>
                        </a:rPr>
                        <a:t> </a:t>
                      </a:r>
                      <a:endParaRPr lang="en-US" sz="1400" kern="1200" dirty="0">
                        <a:effectLst/>
                        <a:latin typeface="Arial Narrow"/>
                        <a:cs typeface="Arial Narrow"/>
                      </a:endParaRPr>
                    </a:p>
                    <a:p>
                      <a:r>
                        <a:rPr lang="fi-FI" sz="1400" kern="1200" dirty="0">
                          <a:effectLst/>
                          <a:latin typeface="Arial Narrow"/>
                          <a:cs typeface="Arial Narrow"/>
                        </a:rPr>
                        <a:t>Hihalyönnissä hyvä kukkopilliote, käsien vienti suoraan otteeseen (ei koukkauksia ennen tai jälkeen, käsivarret reisien suuntaisesti, ”ilmaa kainaloiden alla”), osumakohta kyynärvarsissa ranteiden yläpuolella,</a:t>
                      </a:r>
                      <a:r>
                        <a:rPr lang="fi-FI" sz="1400" kern="1200" baseline="0" dirty="0">
                          <a:effectLst/>
                          <a:latin typeface="Arial Narrow"/>
                          <a:cs typeface="Arial Narrow"/>
                        </a:rPr>
                        <a:t> </a:t>
                      </a:r>
                      <a:r>
                        <a:rPr lang="fi-FI" sz="1400" kern="1200" dirty="0">
                          <a:effectLst/>
                          <a:latin typeface="Arial Narrow"/>
                          <a:cs typeface="Arial Narrow"/>
                        </a:rPr>
                        <a:t>etupainoinen asento, pallon suuntaaminen käsien kulmauksella,</a:t>
                      </a:r>
                      <a:r>
                        <a:rPr lang="fi-FI" sz="1400" kern="1200" baseline="0" dirty="0">
                          <a:effectLst/>
                          <a:latin typeface="Arial Narrow"/>
                          <a:cs typeface="Arial Narrow"/>
                        </a:rPr>
                        <a:t> peukalon kynnet osoittavat nostokohteeseen.</a:t>
                      </a:r>
                      <a:endParaRPr lang="en-US" sz="1400" kern="1200" dirty="0">
                        <a:effectLst/>
                        <a:latin typeface="Arial Narrow"/>
                        <a:cs typeface="Arial Narrow"/>
                      </a:endParaRPr>
                    </a:p>
                    <a:p>
                      <a:r>
                        <a:rPr lang="fi-FI" sz="1400" kern="1200" dirty="0">
                          <a:effectLst/>
                          <a:latin typeface="Arial Narrow"/>
                          <a:cs typeface="Arial Narrow"/>
                        </a:rPr>
                        <a:t> </a:t>
                      </a:r>
                      <a:endParaRPr lang="en-US" sz="1400" kern="1200" dirty="0">
                        <a:effectLst/>
                        <a:latin typeface="Arial Narrow"/>
                        <a:cs typeface="Arial Narrow"/>
                      </a:endParaRPr>
                    </a:p>
                    <a:p>
                      <a:r>
                        <a:rPr lang="fi-FI" sz="1400" kern="1200" dirty="0">
                          <a:effectLst/>
                          <a:latin typeface="Arial Narrow"/>
                          <a:cs typeface="Arial Narrow"/>
                        </a:rPr>
                        <a:t>Sormi- ja hihalyönnin suorituksen rytmi lähtee jaloista. </a:t>
                      </a:r>
                      <a:endParaRPr lang="en-US" sz="1400" kern="1200" dirty="0">
                        <a:effectLst/>
                        <a:latin typeface="Arial Narrow"/>
                        <a:cs typeface="Arial Narrow"/>
                      </a:endParaRPr>
                    </a:p>
                    <a:p>
                      <a:endParaRPr lang="fi-FI" sz="1400" dirty="0">
                        <a:latin typeface="Arial Narrow"/>
                        <a:cs typeface="Arial Narrow"/>
                      </a:endParaRPr>
                    </a:p>
                  </a:txBody>
                  <a:tcP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kern="1200" dirty="0">
                          <a:effectLst/>
                          <a:latin typeface="Arial Narrow"/>
                          <a:cs typeface="Arial Narrow"/>
                        </a:rPr>
                        <a:t>Sormilyöntipassi eteen- ja taaksepäin.</a:t>
                      </a:r>
                      <a:endParaRPr lang="en-US" sz="1400" kern="1200" dirty="0">
                        <a:effectLst/>
                        <a:latin typeface="Arial Narrow"/>
                        <a:cs typeface="Arial Narrow"/>
                      </a:endParaRPr>
                    </a:p>
                    <a:p>
                      <a:r>
                        <a:rPr lang="fi-FI" sz="1400" kern="1200" dirty="0">
                          <a:effectLst/>
                          <a:latin typeface="Arial Narrow"/>
                          <a:cs typeface="Arial Narrow"/>
                        </a:rPr>
                        <a:t> </a:t>
                      </a:r>
                      <a:endParaRPr lang="en-US" sz="1400" kern="1200" dirty="0">
                        <a:effectLst/>
                        <a:latin typeface="Arial Narrow"/>
                        <a:cs typeface="Arial Narrow"/>
                      </a:endParaRPr>
                    </a:p>
                    <a:p>
                      <a:r>
                        <a:rPr lang="fi-FI" sz="1400" kern="1200" dirty="0">
                          <a:effectLst/>
                          <a:latin typeface="Arial Narrow"/>
                          <a:cs typeface="Arial Narrow"/>
                        </a:rPr>
                        <a:t>Passi kentältä laitoihin sekä sormi- että hihalyönnillä.</a:t>
                      </a:r>
                      <a:endParaRPr lang="en-US" sz="1400" kern="1200" dirty="0">
                        <a:effectLst/>
                        <a:latin typeface="Arial Narrow"/>
                        <a:cs typeface="Arial Narrow"/>
                      </a:endParaRPr>
                    </a:p>
                    <a:p>
                      <a:r>
                        <a:rPr lang="fi-FI" sz="1400" kern="1200" dirty="0">
                          <a:effectLst/>
                          <a:latin typeface="Arial Narrow"/>
                          <a:cs typeface="Arial Narrow"/>
                        </a:rPr>
                        <a:t> </a:t>
                      </a:r>
                      <a:endParaRPr lang="en-US" sz="1400" kern="1200" dirty="0">
                        <a:effectLst/>
                        <a:latin typeface="Arial Narrow"/>
                        <a:cs typeface="Arial Narrow"/>
                      </a:endParaRPr>
                    </a:p>
                    <a:p>
                      <a:r>
                        <a:rPr lang="fi-FI" sz="1400" kern="1200" dirty="0">
                          <a:effectLst/>
                          <a:latin typeface="Arial Narrow"/>
                          <a:cs typeface="Arial Narrow"/>
                        </a:rPr>
                        <a:t>Hihavastaanotto edestä sekä sivuilta, sekä liikkuen eteen- ja taaksepäin.</a:t>
                      </a:r>
                      <a:endParaRPr lang="en-US" sz="1400" kern="1200" dirty="0">
                        <a:effectLst/>
                        <a:latin typeface="Arial Narrow"/>
                        <a:cs typeface="Arial Narrow"/>
                      </a:endParaRPr>
                    </a:p>
                    <a:p>
                      <a:endParaRPr lang="fi-FI" sz="1400" dirty="0">
                        <a:latin typeface="Arial Narrow"/>
                        <a:cs typeface="Arial Narrow"/>
                      </a:endParaRPr>
                    </a:p>
                    <a:p>
                      <a:pPr marL="0" marR="0" indent="0" algn="l" defTabSz="914400" rtl="0" eaLnBrk="1" fontAlgn="auto" latinLnBrk="0" hangingPunct="1">
                        <a:lnSpc>
                          <a:spcPct val="100000"/>
                        </a:lnSpc>
                        <a:spcBef>
                          <a:spcPts val="0"/>
                        </a:spcBef>
                        <a:spcAft>
                          <a:spcPts val="0"/>
                        </a:spcAft>
                        <a:buClrTx/>
                        <a:buSzTx/>
                        <a:buFontTx/>
                        <a:buNone/>
                        <a:tabLst/>
                        <a:defRPr/>
                      </a:pPr>
                      <a:r>
                        <a:rPr lang="fi-FI" sz="1400" kern="1200" dirty="0">
                          <a:effectLst/>
                          <a:latin typeface="Arial Narrow"/>
                          <a:cs typeface="Arial Narrow"/>
                        </a:rPr>
                        <a:t>Suorituksen rytmitys</a:t>
                      </a:r>
                      <a:r>
                        <a:rPr lang="fi-FI" sz="1400" kern="1200" baseline="0" dirty="0">
                          <a:effectLst/>
                          <a:latin typeface="Arial Narrow"/>
                          <a:cs typeface="Arial Narrow"/>
                        </a:rPr>
                        <a:t> – </a:t>
                      </a:r>
                      <a:r>
                        <a:rPr lang="fi-FI" sz="1400" kern="1200" baseline="0" dirty="0" smtClean="0">
                          <a:effectLst/>
                          <a:latin typeface="Arial Narrow"/>
                          <a:cs typeface="Arial Narrow"/>
                        </a:rPr>
                        <a:t>kädet ajoissa, liike, ja </a:t>
                      </a:r>
                      <a:r>
                        <a:rPr lang="fi-FI" sz="1400" kern="1200" baseline="0" dirty="0">
                          <a:effectLst/>
                          <a:latin typeface="Arial Narrow"/>
                          <a:cs typeface="Arial Narrow"/>
                        </a:rPr>
                        <a:t>tasapainoinen suoritus aina kuin mahdollista.</a:t>
                      </a:r>
                      <a:endParaRPr lang="en-US" sz="1400" kern="1200" dirty="0">
                        <a:effectLst/>
                        <a:latin typeface="Arial Narrow"/>
                        <a:cs typeface="Arial Narrow"/>
                      </a:endParaRPr>
                    </a:p>
                    <a:p>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kern="1200" dirty="0">
                          <a:effectLst/>
                          <a:latin typeface="Arial Narrow"/>
                          <a:cs typeface="Arial Narrow"/>
                        </a:rPr>
                        <a:t>Iso laitapassi – kaikki pelaajat!</a:t>
                      </a:r>
                      <a:endParaRPr lang="en-US" sz="1400" kern="1200" dirty="0">
                        <a:effectLst/>
                        <a:latin typeface="Arial Narrow"/>
                        <a:cs typeface="Arial Narrow"/>
                      </a:endParaRPr>
                    </a:p>
                    <a:p>
                      <a:r>
                        <a:rPr lang="fi-FI" sz="1400" kern="1200" dirty="0">
                          <a:effectLst/>
                          <a:latin typeface="Arial Narrow"/>
                          <a:cs typeface="Arial Narrow"/>
                        </a:rPr>
                        <a:t> </a:t>
                      </a:r>
                      <a:endParaRPr lang="en-US" sz="1400" kern="1200" dirty="0">
                        <a:effectLst/>
                        <a:latin typeface="Arial Narrow"/>
                        <a:cs typeface="Arial Narrow"/>
                      </a:endParaRPr>
                    </a:p>
                    <a:p>
                      <a:r>
                        <a:rPr lang="fi-FI" sz="1400" kern="1200" dirty="0">
                          <a:effectLst/>
                          <a:latin typeface="Arial Narrow"/>
                          <a:cs typeface="Arial Narrow"/>
                        </a:rPr>
                        <a:t>Passarit: etu- ja takapassi laitaan, 3m:n hyökkäys, 1-tempohyökkäyksissä etupaterin, takapaterin, satasen ja siirron harjoittelu, hyppypassin harjoittelu.</a:t>
                      </a:r>
                      <a:endParaRPr lang="en-US" sz="1400" kern="1200" dirty="0">
                        <a:effectLst/>
                        <a:latin typeface="Arial Narrow"/>
                        <a:cs typeface="Arial Narrow"/>
                      </a:endParaRPr>
                    </a:p>
                    <a:p>
                      <a:r>
                        <a:rPr lang="fi-FI" sz="1400" kern="1200" dirty="0">
                          <a:effectLst/>
                          <a:latin typeface="Arial Narrow"/>
                          <a:cs typeface="Arial Narrow"/>
                        </a:rPr>
                        <a:t> </a:t>
                      </a:r>
                      <a:endParaRPr lang="en-US" sz="1400" kern="1200" dirty="0">
                        <a:effectLst/>
                        <a:latin typeface="Arial Narrow"/>
                        <a:cs typeface="Arial Narrow"/>
                      </a:endParaRPr>
                    </a:p>
                    <a:p>
                      <a:r>
                        <a:rPr lang="fi-FI" sz="1400" kern="1200" dirty="0">
                          <a:effectLst/>
                          <a:latin typeface="Arial Narrow"/>
                          <a:cs typeface="Arial Narrow"/>
                        </a:rPr>
                        <a:t>Hihavastaanotto edestä, peruuttaen ja sivuhiha.</a:t>
                      </a:r>
                      <a:endParaRPr lang="en-US" sz="1400" kern="1200" dirty="0">
                        <a:effectLst/>
                        <a:latin typeface="Arial Narrow"/>
                        <a:cs typeface="Arial Narrow"/>
                      </a:endParaRPr>
                    </a:p>
                    <a:p>
                      <a:r>
                        <a:rPr lang="fi-FI" sz="1400" kern="1200" dirty="0">
                          <a:effectLst/>
                          <a:latin typeface="Arial Narrow"/>
                          <a:cs typeface="Arial Narrow"/>
                        </a:rPr>
                        <a:t> </a:t>
                      </a:r>
                      <a:endParaRPr lang="en-US" sz="1400" kern="1200" dirty="0">
                        <a:effectLst/>
                        <a:latin typeface="Arial Narrow"/>
                        <a:cs typeface="Arial Narrow"/>
                      </a:endParaRPr>
                    </a:p>
                    <a:p>
                      <a:r>
                        <a:rPr lang="fi-FI" sz="1400" kern="1200" dirty="0">
                          <a:effectLst/>
                          <a:latin typeface="Arial Narrow"/>
                          <a:cs typeface="Arial Narrow"/>
                        </a:rPr>
                        <a:t>Vastaanottoryhmitykset eri rotaatioissa.</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kern="1200" dirty="0">
                          <a:effectLst/>
                          <a:latin typeface="Arial Narrow"/>
                          <a:cs typeface="Arial Narrow"/>
                        </a:rPr>
                        <a:t>Vastaanottovastuiden sopiminen (esimerkiksi vasen väli).</a:t>
                      </a:r>
                      <a:endParaRPr lang="en-US" sz="1400" kern="1200" dirty="0">
                        <a:effectLst/>
                        <a:latin typeface="Arial Narrow"/>
                        <a:cs typeface="Arial Narrow"/>
                      </a:endParaRPr>
                    </a:p>
                    <a:p>
                      <a:r>
                        <a:rPr lang="fi-FI" sz="1400" kern="1200" dirty="0">
                          <a:effectLst/>
                          <a:latin typeface="Arial Narrow"/>
                          <a:cs typeface="Arial Narrow"/>
                        </a:rPr>
                        <a:t>Äänenkäyttö vastaanotossa ja passatessa.</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807490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isällön paikkamerkki 3"/>
          <p:cNvGraphicFramePr>
            <a:graphicFrameLocks noGrp="1"/>
          </p:cNvGraphicFramePr>
          <p:nvPr>
            <p:ph idx="1"/>
            <p:extLst>
              <p:ext uri="{D42A27DB-BD31-4B8C-83A1-F6EECF244321}">
                <p14:modId xmlns:p14="http://schemas.microsoft.com/office/powerpoint/2010/main" val="355224747"/>
              </p:ext>
            </p:extLst>
          </p:nvPr>
        </p:nvGraphicFramePr>
        <p:xfrm>
          <a:off x="179512" y="260648"/>
          <a:ext cx="8784976" cy="6408712"/>
        </p:xfrm>
        <a:graphic>
          <a:graphicData uri="http://schemas.openxmlformats.org/drawingml/2006/table">
            <a:tbl>
              <a:tblPr firstRow="1" bandRow="1">
                <a:effectLst/>
                <a:tableStyleId>{6E25E649-3F16-4E02-A733-19D2CDBF48F0}</a:tableStyleId>
              </a:tblPr>
              <a:tblGrid>
                <a:gridCol w="2196244">
                  <a:extLst>
                    <a:ext uri="{9D8B030D-6E8A-4147-A177-3AD203B41FA5}">
                      <a16:colId xmlns="" xmlns:a16="http://schemas.microsoft.com/office/drawing/2014/main" val="20000"/>
                    </a:ext>
                  </a:extLst>
                </a:gridCol>
                <a:gridCol w="2196244">
                  <a:extLst>
                    <a:ext uri="{9D8B030D-6E8A-4147-A177-3AD203B41FA5}">
                      <a16:colId xmlns="" xmlns:a16="http://schemas.microsoft.com/office/drawing/2014/main" val="20001"/>
                    </a:ext>
                  </a:extLst>
                </a:gridCol>
                <a:gridCol w="2196244">
                  <a:extLst>
                    <a:ext uri="{9D8B030D-6E8A-4147-A177-3AD203B41FA5}">
                      <a16:colId xmlns="" xmlns:a16="http://schemas.microsoft.com/office/drawing/2014/main" val="20002"/>
                    </a:ext>
                  </a:extLst>
                </a:gridCol>
                <a:gridCol w="2196244">
                  <a:extLst>
                    <a:ext uri="{9D8B030D-6E8A-4147-A177-3AD203B41FA5}">
                      <a16:colId xmlns="" xmlns:a16="http://schemas.microsoft.com/office/drawing/2014/main" val="20003"/>
                    </a:ext>
                  </a:extLst>
                </a:gridCol>
              </a:tblGrid>
              <a:tr h="499095">
                <a:tc gridSpan="4">
                  <a:txBody>
                    <a:bodyPr/>
                    <a:lstStyle/>
                    <a:p>
                      <a:pPr algn="ctr"/>
                      <a:r>
                        <a:rPr lang="fi-FI" sz="2400" dirty="0">
                          <a:latin typeface="Arial Narrow"/>
                          <a:cs typeface="Arial Narrow"/>
                        </a:rPr>
                        <a:t>HYÖKKÄYS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hMerge="1">
                  <a:txBody>
                    <a:bodyPr/>
                    <a:lstStyle/>
                    <a:p>
                      <a:endParaRPr lang="fi-FI" dirty="0"/>
                    </a:p>
                  </a:txBody>
                  <a:tcPr/>
                </a:tc>
                <a:tc hMerge="1">
                  <a:txBody>
                    <a:bodyPr/>
                    <a:lstStyle/>
                    <a:p>
                      <a:endParaRPr lang="fi-FI" sz="1400" dirty="0"/>
                    </a:p>
                  </a:txBody>
                  <a:tcPr/>
                </a:tc>
                <a:tc hMerge="1">
                  <a:txBody>
                    <a:bodyPr/>
                    <a:lstStyle/>
                    <a:p>
                      <a:endParaRPr lang="fi-FI" sz="1400" dirty="0"/>
                    </a:p>
                  </a:txBody>
                  <a:tcPr/>
                </a:tc>
                <a:extLst>
                  <a:ext uri="{0D108BD9-81ED-4DB2-BD59-A6C34878D82A}">
                    <a16:rowId xmlns="" xmlns:a16="http://schemas.microsoft.com/office/drawing/2014/main" val="10000"/>
                  </a:ext>
                </a:extLst>
              </a:tr>
              <a:tr h="601794">
                <a:tc>
                  <a:txBody>
                    <a:bodyPr/>
                    <a:lstStyle/>
                    <a:p>
                      <a:r>
                        <a:rPr lang="fi-FI" sz="1400" kern="1200" dirty="0">
                          <a:effectLst/>
                          <a:latin typeface="Arial Narrow"/>
                          <a:cs typeface="Arial Narrow"/>
                        </a:rPr>
                        <a:t>Tekniikan ydinkohdat</a:t>
                      </a:r>
                      <a:endParaRPr lang="en-US" sz="1400" kern="1200" dirty="0">
                        <a:effectLst/>
                        <a:latin typeface="Arial Narrow"/>
                        <a:cs typeface="Arial Narrow"/>
                      </a:endParaRPr>
                    </a:p>
                    <a:p>
                      <a:r>
                        <a:rPr lang="fi-FI" sz="1400" kern="1200" dirty="0">
                          <a:effectLst/>
                          <a:latin typeface="Arial Narrow"/>
                          <a:cs typeface="Arial Narrow"/>
                        </a:rPr>
                        <a:t>(mitä tulee oppia/tarkistaa)</a:t>
                      </a:r>
                      <a:endParaRPr lang="fi-FI" sz="1400" dirty="0">
                        <a:latin typeface="Arial Narrow"/>
                        <a:cs typeface="Arial Narrow"/>
                      </a:endParaRPr>
                    </a:p>
                  </a:txBody>
                  <a:tcP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kern="1200" dirty="0">
                          <a:effectLst/>
                          <a:latin typeface="Arial Narrow"/>
                          <a:cs typeface="Arial Narrow"/>
                        </a:rPr>
                        <a:t>Tekniikan sovellukset harjoitteissa</a:t>
                      </a:r>
                      <a:endParaRPr lang="en-US" sz="1400" kern="1200" dirty="0">
                        <a:effectLst/>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r>
                        <a:rPr lang="fi-FI" sz="1400" kern="1200" dirty="0">
                          <a:effectLst/>
                          <a:latin typeface="Arial Narrow"/>
                          <a:cs typeface="Arial Narrow"/>
                        </a:rPr>
                        <a:t>Pelitaidot pelitilanteissa</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r>
                        <a:rPr lang="fi-FI" sz="1400" kern="1200" dirty="0">
                          <a:effectLst/>
                          <a:latin typeface="Arial Narrow"/>
                          <a:cs typeface="Arial Narrow"/>
                        </a:rPr>
                        <a:t>Kommunikointi</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 xmlns:a16="http://schemas.microsoft.com/office/drawing/2014/main" val="10001"/>
                  </a:ext>
                </a:extLst>
              </a:tr>
              <a:tr h="5307823">
                <a:tc>
                  <a:txBody>
                    <a:bodyPr/>
                    <a:lstStyle/>
                    <a:p>
                      <a:r>
                        <a:rPr lang="fi-FI" sz="1400" kern="1200" dirty="0">
                          <a:solidFill>
                            <a:schemeClr val="dk1"/>
                          </a:solidFill>
                          <a:effectLst/>
                          <a:latin typeface="Arial Narrow"/>
                          <a:ea typeface="+mn-ea"/>
                          <a:cs typeface="Arial Narrow"/>
                        </a:rPr>
                        <a:t>Vauhdinotto:</a:t>
                      </a:r>
                      <a:br>
                        <a:rPr lang="fi-FI" sz="1400" kern="1200" dirty="0">
                          <a:solidFill>
                            <a:schemeClr val="dk1"/>
                          </a:solidFill>
                          <a:effectLst/>
                          <a:latin typeface="Arial Narrow"/>
                          <a:ea typeface="+mn-ea"/>
                          <a:cs typeface="Arial Narrow"/>
                        </a:rPr>
                      </a:br>
                      <a:r>
                        <a:rPr lang="fi-FI" sz="1400" kern="1200" dirty="0">
                          <a:solidFill>
                            <a:schemeClr val="dk1"/>
                          </a:solidFill>
                          <a:effectLst/>
                          <a:latin typeface="Arial Narrow"/>
                          <a:ea typeface="+mn-ea"/>
                          <a:cs typeface="Arial Narrow"/>
                        </a:rPr>
                        <a:t>jalat oikeinpäin, rytmi lyhyt-pitempi-pisimmät, kiihtyvä,  aggressiivinen vauhti, käsien vauhtiheilautus taakse – eteen ylös.</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Iskulyönti:</a:t>
                      </a:r>
                      <a:br>
                        <a:rPr lang="fi-FI" sz="1400" kern="1200" dirty="0">
                          <a:solidFill>
                            <a:schemeClr val="dk1"/>
                          </a:solidFill>
                          <a:effectLst/>
                          <a:latin typeface="Arial Narrow"/>
                          <a:ea typeface="+mn-ea"/>
                          <a:cs typeface="Arial Narrow"/>
                        </a:rPr>
                      </a:br>
                      <a:r>
                        <a:rPr lang="fi-FI" sz="1400" kern="1200" dirty="0">
                          <a:solidFill>
                            <a:schemeClr val="dk1"/>
                          </a:solidFill>
                          <a:effectLst/>
                          <a:latin typeface="Arial Narrow"/>
                          <a:ea typeface="+mn-ea"/>
                          <a:cs typeface="Arial Narrow"/>
                        </a:rPr>
                        <a:t>Molempien käsien vienti etu-yläkautta viritysasentoon, ylävartalon kierto, vapaan käden vienti vartaloon, käden voimakas heittoliike, lyönti ”pallon läpi”</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Juju: suoritus muuten kuin iskulyönnissä, itse jujun suorittaminen korkealta käsi suorana.</a:t>
                      </a:r>
                      <a:endParaRPr lang="en-US" sz="1400" kern="1200" dirty="0">
                        <a:solidFill>
                          <a:schemeClr val="dk1"/>
                        </a:solidFill>
                        <a:effectLst/>
                        <a:latin typeface="Arial Narrow"/>
                        <a:ea typeface="+mn-ea"/>
                        <a:cs typeface="Arial Narrow"/>
                      </a:endParaRPr>
                    </a:p>
                    <a:p>
                      <a:endParaRPr lang="fi-FI" sz="1400" dirty="0">
                        <a:latin typeface="Arial Narrow"/>
                        <a:cs typeface="Arial Narrow"/>
                      </a:endParaRPr>
                    </a:p>
                  </a:txBody>
                  <a:tcP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kern="1200" dirty="0">
                          <a:solidFill>
                            <a:schemeClr val="dk1"/>
                          </a:solidFill>
                          <a:effectLst/>
                          <a:latin typeface="Arial Narrow"/>
                          <a:ea typeface="+mn-ea"/>
                          <a:cs typeface="Arial Narrow"/>
                        </a:rPr>
                        <a:t>Vauhdinhaku:</a:t>
                      </a:r>
                      <a:r>
                        <a:rPr lang="fi-FI" sz="1400" kern="1200" baseline="0" dirty="0">
                          <a:solidFill>
                            <a:schemeClr val="dk1"/>
                          </a:solidFill>
                          <a:effectLst/>
                          <a:latin typeface="Arial Narrow"/>
                          <a:ea typeface="+mn-ea"/>
                          <a:cs typeface="Arial Narrow"/>
                        </a:rPr>
                        <a:t> </a:t>
                      </a:r>
                      <a:r>
                        <a:rPr lang="fi-FI" sz="1400" kern="1200" dirty="0">
                          <a:solidFill>
                            <a:schemeClr val="dk1"/>
                          </a:solidFill>
                          <a:effectLst/>
                          <a:latin typeface="Arial Narrow"/>
                          <a:ea typeface="+mn-ea"/>
                          <a:cs typeface="Arial Narrow"/>
                        </a:rPr>
                        <a:t>irtoaminen verkolta (4-laidassa 4 askelta ulos, 4 sisään, 2-laidassa 5 ulos, 4 sisään, vasenkätiset päinvastoin) sekä vauhti vastaanoton/puolustuksen jälkeen.</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Lyöntisuunnat</a:t>
                      </a:r>
                      <a:r>
                        <a:rPr lang="fi-FI" sz="1400" kern="1200" baseline="0" dirty="0">
                          <a:solidFill>
                            <a:schemeClr val="dk1"/>
                          </a:solidFill>
                          <a:effectLst/>
                          <a:latin typeface="Arial Narrow"/>
                          <a:ea typeface="+mn-ea"/>
                          <a:cs typeface="Arial Narrow"/>
                        </a:rPr>
                        <a:t> poikki rinnan ja ulospäin (rajaan, viistoon).</a:t>
                      </a:r>
                    </a:p>
                    <a:p>
                      <a:r>
                        <a:rPr lang="fi-FI" sz="1400" kern="1200" baseline="0" dirty="0">
                          <a:solidFill>
                            <a:schemeClr val="dk1"/>
                          </a:solidFill>
                          <a:effectLst/>
                          <a:latin typeface="Arial Narrow"/>
                          <a:ea typeface="+mn-ea"/>
                          <a:cs typeface="Arial Narrow"/>
                        </a:rPr>
                        <a:t>Keskihyökkääjillä etupateri, takapateri, siirto, </a:t>
                      </a:r>
                      <a:r>
                        <a:rPr lang="fi-FI" sz="1400" kern="1200" baseline="0" dirty="0" smtClean="0">
                          <a:solidFill>
                            <a:schemeClr val="dk1"/>
                          </a:solidFill>
                          <a:effectLst/>
                          <a:latin typeface="Arial Narrow"/>
                          <a:ea typeface="+mn-ea"/>
                          <a:cs typeface="Arial Narrow"/>
                        </a:rPr>
                        <a:t>satanen (tytöt).</a:t>
                      </a:r>
                      <a:endParaRPr lang="fi-FI" sz="1400" kern="1200" baseline="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Torjunnan käsistä lyönti.</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Kova lyönti, rullalyönti, hidastettu lyönti, juju.</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Jujun sijoittaminen haluttuun paikkaan</a:t>
                      </a:r>
                      <a:r>
                        <a:rPr lang="fi-FI" sz="1400" kern="1200" baseline="0" dirty="0">
                          <a:solidFill>
                            <a:schemeClr val="dk1"/>
                          </a:solidFill>
                          <a:effectLst/>
                          <a:latin typeface="Arial Narrow"/>
                          <a:ea typeface="+mn-ea"/>
                          <a:cs typeface="Arial Narrow"/>
                        </a:rPr>
                        <a:t> (tarkka lyhyt juju esimerkiksi 3-ruutuun, pitkä juju </a:t>
                      </a:r>
                      <a:r>
                        <a:rPr lang="fi-FI" sz="1400" kern="1200" baseline="0" dirty="0" smtClean="0">
                          <a:solidFill>
                            <a:schemeClr val="dk1"/>
                          </a:solidFill>
                          <a:effectLst/>
                          <a:latin typeface="Arial Narrow"/>
                          <a:ea typeface="+mn-ea"/>
                          <a:cs typeface="Arial Narrow"/>
                        </a:rPr>
                        <a:t>takanurkkaan</a:t>
                      </a:r>
                      <a:r>
                        <a:rPr lang="fi-FI" sz="1400" kern="1200" baseline="0" dirty="0">
                          <a:solidFill>
                            <a:schemeClr val="dk1"/>
                          </a:solidFill>
                          <a:effectLst/>
                          <a:latin typeface="Arial Narrow"/>
                          <a:ea typeface="+mn-ea"/>
                          <a:cs typeface="Arial Narrow"/>
                        </a:rPr>
                        <a:t>).</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kern="1200" dirty="0">
                          <a:solidFill>
                            <a:schemeClr val="dk1"/>
                          </a:solidFill>
                          <a:effectLst/>
                          <a:latin typeface="Arial Narrow"/>
                          <a:ea typeface="+mn-ea"/>
                          <a:cs typeface="Arial Narrow"/>
                        </a:rPr>
                        <a:t>Hyökkäyksen vauhdinhaku eri pelitilanteissa.</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Tilanteen tunnistaminen hyökkäyksessä: kova lyönti rajaan tai viistoon ja pallon tappaminen, torjunnan käsistä lyönti, tai vastustajan pelin hankaloittaminen sijoitetulla hyökkäyslyönnillä tai jujulla.</a:t>
                      </a:r>
                    </a:p>
                    <a:p>
                      <a:endParaRPr lang="fi-FI"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1-tempohyökkäys pelitilanteissa.</a:t>
                      </a:r>
                      <a:endParaRPr lang="en-US" sz="1400" kern="1200" dirty="0">
                        <a:solidFill>
                          <a:schemeClr val="dk1"/>
                        </a:solidFill>
                        <a:effectLst/>
                        <a:latin typeface="Arial Narrow"/>
                        <a:ea typeface="+mn-ea"/>
                        <a:cs typeface="Arial Narrow"/>
                      </a:endParaRPr>
                    </a:p>
                    <a:p>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kern="1200" dirty="0">
                          <a:solidFill>
                            <a:schemeClr val="dk1"/>
                          </a:solidFill>
                          <a:effectLst/>
                          <a:latin typeface="Arial Narrow"/>
                          <a:ea typeface="+mn-ea"/>
                          <a:cs typeface="Arial Narrow"/>
                        </a:rPr>
                        <a:t>Passin ”pyytäminen” eli hyökkäysvalmiuden ilmoittaminen passarille.</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Muu kommunikointi passarin kanssa (esimerkiksi hyökkäyksen tempo, hyökkäyssuunnitelmien</a:t>
                      </a:r>
                      <a:r>
                        <a:rPr lang="fi-FI" sz="1400" kern="1200" baseline="0" dirty="0">
                          <a:solidFill>
                            <a:schemeClr val="dk1"/>
                          </a:solidFill>
                          <a:effectLst/>
                          <a:latin typeface="Arial Narrow"/>
                          <a:ea typeface="+mn-ea"/>
                          <a:cs typeface="Arial Narrow"/>
                        </a:rPr>
                        <a:t> muutos pelitilanteessa</a:t>
                      </a:r>
                      <a:r>
                        <a:rPr lang="fi-FI" sz="1400" kern="1200" dirty="0" smtClean="0">
                          <a:solidFill>
                            <a:schemeClr val="dk1"/>
                          </a:solidFill>
                          <a:effectLst/>
                          <a:latin typeface="Arial Narrow"/>
                          <a:ea typeface="+mn-ea"/>
                          <a:cs typeface="Arial Narrow"/>
                        </a:rPr>
                        <a:t>).</a:t>
                      </a:r>
                    </a:p>
                    <a:p>
                      <a:endParaRPr lang="en-US" sz="1400" kern="1200" dirty="0">
                        <a:solidFill>
                          <a:schemeClr val="dk1"/>
                        </a:solidFill>
                        <a:effectLst/>
                        <a:latin typeface="Arial Narrow"/>
                        <a:ea typeface="+mn-ea"/>
                        <a:cs typeface="Arial Narrow"/>
                      </a:endParaRPr>
                    </a:p>
                    <a:p>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596435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isällön paikkamerkki 3"/>
          <p:cNvGraphicFramePr>
            <a:graphicFrameLocks noGrp="1"/>
          </p:cNvGraphicFramePr>
          <p:nvPr>
            <p:ph idx="1"/>
            <p:extLst>
              <p:ext uri="{D42A27DB-BD31-4B8C-83A1-F6EECF244321}">
                <p14:modId xmlns:p14="http://schemas.microsoft.com/office/powerpoint/2010/main" val="1937958101"/>
              </p:ext>
            </p:extLst>
          </p:nvPr>
        </p:nvGraphicFramePr>
        <p:xfrm>
          <a:off x="179512" y="260648"/>
          <a:ext cx="8784976" cy="6408712"/>
        </p:xfrm>
        <a:graphic>
          <a:graphicData uri="http://schemas.openxmlformats.org/drawingml/2006/table">
            <a:tbl>
              <a:tblPr firstRow="1" bandRow="1">
                <a:effectLst/>
                <a:tableStyleId>{6E25E649-3F16-4E02-A733-19D2CDBF48F0}</a:tableStyleId>
              </a:tblPr>
              <a:tblGrid>
                <a:gridCol w="2196244">
                  <a:extLst>
                    <a:ext uri="{9D8B030D-6E8A-4147-A177-3AD203B41FA5}">
                      <a16:colId xmlns="" xmlns:a16="http://schemas.microsoft.com/office/drawing/2014/main" val="20000"/>
                    </a:ext>
                  </a:extLst>
                </a:gridCol>
                <a:gridCol w="2196244">
                  <a:extLst>
                    <a:ext uri="{9D8B030D-6E8A-4147-A177-3AD203B41FA5}">
                      <a16:colId xmlns="" xmlns:a16="http://schemas.microsoft.com/office/drawing/2014/main" val="20001"/>
                    </a:ext>
                  </a:extLst>
                </a:gridCol>
                <a:gridCol w="2196244">
                  <a:extLst>
                    <a:ext uri="{9D8B030D-6E8A-4147-A177-3AD203B41FA5}">
                      <a16:colId xmlns="" xmlns:a16="http://schemas.microsoft.com/office/drawing/2014/main" val="20002"/>
                    </a:ext>
                  </a:extLst>
                </a:gridCol>
                <a:gridCol w="2196244">
                  <a:extLst>
                    <a:ext uri="{9D8B030D-6E8A-4147-A177-3AD203B41FA5}">
                      <a16:colId xmlns="" xmlns:a16="http://schemas.microsoft.com/office/drawing/2014/main" val="20003"/>
                    </a:ext>
                  </a:extLst>
                </a:gridCol>
              </a:tblGrid>
              <a:tr h="499095">
                <a:tc gridSpan="4">
                  <a:txBody>
                    <a:bodyPr/>
                    <a:lstStyle/>
                    <a:p>
                      <a:pPr algn="ctr"/>
                      <a:r>
                        <a:rPr lang="fi-FI" sz="2400" dirty="0">
                          <a:latin typeface="Arial Narrow"/>
                          <a:cs typeface="Arial Narrow"/>
                        </a:rPr>
                        <a:t>TORJUNTA</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hMerge="1">
                  <a:txBody>
                    <a:bodyPr/>
                    <a:lstStyle/>
                    <a:p>
                      <a:endParaRPr lang="fi-FI" dirty="0"/>
                    </a:p>
                  </a:txBody>
                  <a:tcPr/>
                </a:tc>
                <a:tc hMerge="1">
                  <a:txBody>
                    <a:bodyPr/>
                    <a:lstStyle/>
                    <a:p>
                      <a:endParaRPr lang="fi-FI" sz="1400" dirty="0"/>
                    </a:p>
                  </a:txBody>
                  <a:tcPr/>
                </a:tc>
                <a:tc hMerge="1">
                  <a:txBody>
                    <a:bodyPr/>
                    <a:lstStyle/>
                    <a:p>
                      <a:endParaRPr lang="fi-FI" sz="1400" dirty="0"/>
                    </a:p>
                  </a:txBody>
                  <a:tcPr/>
                </a:tc>
                <a:extLst>
                  <a:ext uri="{0D108BD9-81ED-4DB2-BD59-A6C34878D82A}">
                    <a16:rowId xmlns="" xmlns:a16="http://schemas.microsoft.com/office/drawing/2014/main" val="10000"/>
                  </a:ext>
                </a:extLst>
              </a:tr>
              <a:tr h="601794">
                <a:tc>
                  <a:txBody>
                    <a:bodyPr/>
                    <a:lstStyle/>
                    <a:p>
                      <a:r>
                        <a:rPr lang="fi-FI" sz="1400" kern="1200" dirty="0">
                          <a:effectLst/>
                          <a:latin typeface="Arial Narrow"/>
                          <a:cs typeface="Arial Narrow"/>
                        </a:rPr>
                        <a:t>Tekniikan ydinkohdat</a:t>
                      </a:r>
                      <a:endParaRPr lang="en-US" sz="1400" kern="1200" dirty="0">
                        <a:effectLst/>
                        <a:latin typeface="Arial Narrow"/>
                        <a:cs typeface="Arial Narrow"/>
                      </a:endParaRPr>
                    </a:p>
                    <a:p>
                      <a:r>
                        <a:rPr lang="fi-FI" sz="1400" kern="1200" dirty="0">
                          <a:effectLst/>
                          <a:latin typeface="Arial Narrow"/>
                          <a:cs typeface="Arial Narrow"/>
                        </a:rPr>
                        <a:t>(mitä tulee oppia/tarkistaa)</a:t>
                      </a:r>
                      <a:endParaRPr lang="fi-FI" sz="1400" dirty="0">
                        <a:latin typeface="Arial Narrow"/>
                        <a:cs typeface="Arial Narrow"/>
                      </a:endParaRPr>
                    </a:p>
                  </a:txBody>
                  <a:tcP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kern="1200" dirty="0">
                          <a:effectLst/>
                          <a:latin typeface="Arial Narrow"/>
                          <a:cs typeface="Arial Narrow"/>
                        </a:rPr>
                        <a:t>Tekniikan sovellukset harjoitteissa</a:t>
                      </a:r>
                      <a:endParaRPr lang="en-US" sz="1400" kern="1200" dirty="0">
                        <a:effectLst/>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r>
                        <a:rPr lang="fi-FI" sz="1400" kern="1200" dirty="0">
                          <a:effectLst/>
                          <a:latin typeface="Arial Narrow"/>
                          <a:cs typeface="Arial Narrow"/>
                        </a:rPr>
                        <a:t>Pelitaidot pelitilanteissa</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r>
                        <a:rPr lang="fi-FI" sz="1400" kern="1200" dirty="0">
                          <a:effectLst/>
                          <a:latin typeface="Arial Narrow"/>
                          <a:cs typeface="Arial Narrow"/>
                        </a:rPr>
                        <a:t>Kommunikointi</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 xmlns:a16="http://schemas.microsoft.com/office/drawing/2014/main" val="10001"/>
                  </a:ext>
                </a:extLst>
              </a:tr>
              <a:tr h="5307823">
                <a:tc>
                  <a:txBody>
                    <a:bodyPr/>
                    <a:lstStyle/>
                    <a:p>
                      <a:r>
                        <a:rPr lang="fi-FI" sz="1400" kern="1200" dirty="0">
                          <a:solidFill>
                            <a:schemeClr val="dk1"/>
                          </a:solidFill>
                          <a:effectLst/>
                          <a:latin typeface="Arial Narrow"/>
                          <a:ea typeface="+mn-ea"/>
                          <a:cs typeface="Arial Narrow"/>
                        </a:rPr>
                        <a:t>Torjunnan valmius ja viritys.</a:t>
                      </a:r>
                    </a:p>
                    <a:p>
                      <a:endParaRPr lang="fi-FI" sz="1400" kern="1200" dirty="0">
                        <a:solidFill>
                          <a:schemeClr val="dk1"/>
                        </a:solidFill>
                        <a:effectLst/>
                        <a:latin typeface="Arial Narrow"/>
                        <a:ea typeface="+mn-ea"/>
                        <a:cs typeface="Arial Narrow"/>
                      </a:endParaRPr>
                    </a:p>
                    <a:p>
                      <a:pPr marL="0" marR="0" indent="0" algn="l" defTabSz="914400" rtl="0" eaLnBrk="1" fontAlgn="auto" latinLnBrk="0" hangingPunct="1">
                        <a:lnSpc>
                          <a:spcPct val="100000"/>
                        </a:lnSpc>
                        <a:spcBef>
                          <a:spcPts val="0"/>
                        </a:spcBef>
                        <a:spcAft>
                          <a:spcPts val="0"/>
                        </a:spcAft>
                        <a:buClrTx/>
                        <a:buSzTx/>
                        <a:buFontTx/>
                        <a:buNone/>
                        <a:tabLst/>
                        <a:defRPr/>
                      </a:pPr>
                      <a:r>
                        <a:rPr lang="fi-FI" sz="1400" kern="1200" dirty="0">
                          <a:solidFill>
                            <a:schemeClr val="dk1"/>
                          </a:solidFill>
                          <a:effectLst/>
                          <a:latin typeface="Arial Narrow"/>
                          <a:ea typeface="+mn-ea"/>
                          <a:cs typeface="Arial Narrow"/>
                        </a:rPr>
                        <a:t>Torjunnan etäisyys verkosta kyynärvarren päässä.</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Torjunta-askeleet ykkönen, kakkonen, kolmonen.</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Katseen suuntaaminen pallo-passari-pallo-hyökkääjä.</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Käsitehostus </a:t>
                      </a:r>
                      <a:r>
                        <a:rPr lang="fi-FI" sz="1400" kern="1200" dirty="0" smtClean="0">
                          <a:solidFill>
                            <a:schemeClr val="dk1"/>
                          </a:solidFill>
                          <a:effectLst/>
                          <a:latin typeface="Arial Narrow"/>
                          <a:ea typeface="+mn-ea"/>
                          <a:cs typeface="Arial Narrow"/>
                        </a:rPr>
                        <a:t>torjuntaponnistuksessa.</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Käsien työntö vastustajan puolelle heti verkkonauhan yläpuolelta.</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Sormet, ranteet, käsivarret, olkapäät ja keskivartalo tiukkoina.</a:t>
                      </a:r>
                      <a:endParaRPr lang="en-US" sz="1400" kern="1200" dirty="0">
                        <a:solidFill>
                          <a:schemeClr val="dk1"/>
                        </a:solidFill>
                        <a:effectLst/>
                        <a:latin typeface="Arial Narrow"/>
                        <a:ea typeface="+mn-ea"/>
                        <a:cs typeface="Arial Narrow"/>
                      </a:endParaRPr>
                    </a:p>
                  </a:txBody>
                  <a:tcP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kern="1200" dirty="0">
                          <a:solidFill>
                            <a:schemeClr val="dk1"/>
                          </a:solidFill>
                          <a:effectLst/>
                          <a:latin typeface="Arial Narrow"/>
                          <a:ea typeface="+mn-ea"/>
                          <a:cs typeface="Arial Narrow"/>
                        </a:rPr>
                        <a:t>Eri torjunta-askelien käyttö eri tilanteissa.</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Paritorjunta laitaan päin liikkuen (laitatorjuja kakkosaskeleella, keskitorjuja kolmosaskeleella).</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Käsien pitäminen </a:t>
                      </a:r>
                      <a:r>
                        <a:rPr lang="fi-FI" sz="1400" kern="1200" dirty="0" smtClean="0">
                          <a:solidFill>
                            <a:schemeClr val="dk1"/>
                          </a:solidFill>
                          <a:effectLst/>
                          <a:latin typeface="Arial Narrow"/>
                          <a:ea typeface="+mn-ea"/>
                          <a:cs typeface="Arial Narrow"/>
                        </a:rPr>
                        <a:t>valmiusasennossa ylhäällä (otsan korkeudella).</a:t>
                      </a:r>
                      <a:r>
                        <a:rPr lang="fi-FI" sz="1400" kern="1200" baseline="0" dirty="0" smtClean="0">
                          <a:solidFill>
                            <a:schemeClr val="dk1"/>
                          </a:solidFill>
                          <a:effectLst/>
                          <a:latin typeface="Arial Narrow"/>
                          <a:ea typeface="+mn-ea"/>
                          <a:cs typeface="Arial Narrow"/>
                        </a:rPr>
                        <a:t> </a:t>
                      </a:r>
                      <a:r>
                        <a:rPr lang="fi-FI" sz="1400" kern="1200" dirty="0">
                          <a:solidFill>
                            <a:schemeClr val="dk1"/>
                          </a:solidFill>
                          <a:effectLst/>
                          <a:latin typeface="Arial Narrow"/>
                          <a:ea typeface="+mn-ea"/>
                          <a:cs typeface="Arial Narrow"/>
                        </a:rPr>
                        <a:t>Jos vastaanotto on irti, käsien laskeminen alas.</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Suoran torjunnan tekeminen (ei käsien työntämistä kohti hyökkääjää).</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Kämmenien ja navan suuntaaminen kohti kentän keskustaa.</a:t>
                      </a:r>
                      <a:endParaRPr lang="en-US" sz="1400" kern="1200" dirty="0">
                        <a:solidFill>
                          <a:schemeClr val="dk1"/>
                        </a:solidFill>
                        <a:effectLst/>
                        <a:latin typeface="Arial Narrow"/>
                        <a:ea typeface="+mn-ea"/>
                        <a:cs typeface="Arial Narrow"/>
                      </a:endParaRPr>
                    </a:p>
                    <a:p>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dirty="0">
                          <a:latin typeface="Arial Narrow"/>
                          <a:cs typeface="Arial Narrow"/>
                        </a:rPr>
                        <a:t>Lukeva torjunta on kaiken </a:t>
                      </a:r>
                      <a:r>
                        <a:rPr lang="fi-FI" sz="1400" dirty="0" smtClean="0">
                          <a:latin typeface="Arial Narrow"/>
                          <a:cs typeface="Arial Narrow"/>
                        </a:rPr>
                        <a:t>perusta.</a:t>
                      </a:r>
                      <a:endParaRPr lang="fi-FI" sz="1400" dirty="0">
                        <a:latin typeface="Arial Narrow"/>
                        <a:cs typeface="Arial Narrow"/>
                      </a:endParaRPr>
                    </a:p>
                    <a:p>
                      <a:endParaRPr lang="fi-FI" sz="1400" dirty="0">
                        <a:latin typeface="Arial Narrow"/>
                        <a:cs typeface="Arial Narrow"/>
                      </a:endParaRPr>
                    </a:p>
                    <a:p>
                      <a:r>
                        <a:rPr lang="fi-FI" sz="1400" dirty="0">
                          <a:latin typeface="Arial Narrow"/>
                          <a:cs typeface="Arial Narrow"/>
                        </a:rPr>
                        <a:t>Torjunnan erot vastustajan etu- ja takapassaritilanteissa (oman 4-laidan torjujan ja keskitorjujan rooli).</a:t>
                      </a:r>
                    </a:p>
                    <a:p>
                      <a:r>
                        <a:rPr lang="fi-FI" sz="1400" dirty="0">
                          <a:latin typeface="Arial Narrow"/>
                          <a:cs typeface="Arial Narrow"/>
                        </a:rPr>
                        <a:t> </a:t>
                      </a:r>
                    </a:p>
                    <a:p>
                      <a:r>
                        <a:rPr lang="fi-FI" sz="1400" dirty="0">
                          <a:latin typeface="Arial Narrow"/>
                          <a:cs typeface="Arial Narrow"/>
                        </a:rPr>
                        <a:t>Torjunta raja auki/raja kiinni. </a:t>
                      </a:r>
                      <a:endParaRPr lang="fi-FI" sz="1400" dirty="0" smtClean="0">
                        <a:latin typeface="Arial Narrow"/>
                        <a:cs typeface="Arial Narrow"/>
                      </a:endParaRPr>
                    </a:p>
                    <a:p>
                      <a:endParaRPr lang="fi-FI" sz="1400" dirty="0" smtClean="0">
                        <a:latin typeface="Arial Narrow"/>
                        <a:cs typeface="Arial Narrow"/>
                      </a:endParaRPr>
                    </a:p>
                    <a:p>
                      <a:r>
                        <a:rPr lang="fi-FI" sz="1400" dirty="0" smtClean="0">
                          <a:latin typeface="Arial Narrow"/>
                          <a:cs typeface="Arial Narrow"/>
                        </a:rPr>
                        <a:t>Torjunnan kaventaminen vastustajan</a:t>
                      </a:r>
                      <a:r>
                        <a:rPr lang="fi-FI" sz="1400" baseline="0" dirty="0" smtClean="0">
                          <a:latin typeface="Arial Narrow"/>
                          <a:cs typeface="Arial Narrow"/>
                        </a:rPr>
                        <a:t> vajaissa passeissa.</a:t>
                      </a:r>
                      <a:endParaRPr lang="fi-FI" sz="1400" dirty="0">
                        <a:latin typeface="Arial Narrow"/>
                        <a:cs typeface="Arial Narrow"/>
                      </a:endParaRPr>
                    </a:p>
                    <a:p>
                      <a:r>
                        <a:rPr lang="fi-FI" sz="1400" dirty="0">
                          <a:latin typeface="Arial Narrow"/>
                          <a:cs typeface="Arial Narrow"/>
                        </a:rPr>
                        <a:t> </a:t>
                      </a:r>
                    </a:p>
                    <a:p>
                      <a:r>
                        <a:rPr lang="fi-FI" sz="1400" dirty="0">
                          <a:latin typeface="Arial Narrow"/>
                          <a:cs typeface="Arial Narrow"/>
                        </a:rPr>
                        <a:t>Torjuntataktiikan</a:t>
                      </a:r>
                      <a:r>
                        <a:rPr lang="fi-FI" sz="1400" baseline="0" dirty="0">
                          <a:latin typeface="Arial Narrow"/>
                          <a:cs typeface="Arial Narrow"/>
                        </a:rPr>
                        <a:t> </a:t>
                      </a:r>
                      <a:r>
                        <a:rPr lang="fi-FI" sz="1400" dirty="0">
                          <a:latin typeface="Arial Narrow"/>
                          <a:cs typeface="Arial Narrow"/>
                        </a:rPr>
                        <a:t>noudattaminen.</a:t>
                      </a:r>
                    </a:p>
                    <a:p>
                      <a:endParaRPr lang="fi-FI" sz="1400" dirty="0">
                        <a:latin typeface="Arial Narrow"/>
                        <a:cs typeface="Arial Narrow"/>
                      </a:endParaRPr>
                    </a:p>
                    <a:p>
                      <a:r>
                        <a:rPr lang="fi-FI" sz="1400" dirty="0">
                          <a:latin typeface="Arial Narrow"/>
                          <a:cs typeface="Arial Narrow"/>
                        </a:rPr>
                        <a:t>Tiukka torjunta-asenne!</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kern="1200" dirty="0">
                          <a:solidFill>
                            <a:schemeClr val="dk1"/>
                          </a:solidFill>
                          <a:effectLst/>
                          <a:latin typeface="Arial Narrow"/>
                          <a:ea typeface="+mn-ea"/>
                          <a:cs typeface="Arial Narrow"/>
                        </a:rPr>
                        <a:t>Huuto ”EI”, jos hyökkäystä ei kannata torjua.</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Vastustajan etu- tai takapassaritilanteen ilmoittaminen ääneen.</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483724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isällön paikkamerkki 3"/>
          <p:cNvGraphicFramePr>
            <a:graphicFrameLocks noGrp="1"/>
          </p:cNvGraphicFramePr>
          <p:nvPr>
            <p:ph idx="1"/>
            <p:extLst>
              <p:ext uri="{D42A27DB-BD31-4B8C-83A1-F6EECF244321}">
                <p14:modId xmlns:p14="http://schemas.microsoft.com/office/powerpoint/2010/main" val="1885729781"/>
              </p:ext>
            </p:extLst>
          </p:nvPr>
        </p:nvGraphicFramePr>
        <p:xfrm>
          <a:off x="179512" y="124126"/>
          <a:ext cx="8784976" cy="6526329"/>
        </p:xfrm>
        <a:graphic>
          <a:graphicData uri="http://schemas.openxmlformats.org/drawingml/2006/table">
            <a:tbl>
              <a:tblPr firstRow="1" bandRow="1">
                <a:effectLst/>
                <a:tableStyleId>{6E25E649-3F16-4E02-A733-19D2CDBF48F0}</a:tableStyleId>
              </a:tblPr>
              <a:tblGrid>
                <a:gridCol w="2196244">
                  <a:extLst>
                    <a:ext uri="{9D8B030D-6E8A-4147-A177-3AD203B41FA5}">
                      <a16:colId xmlns="" xmlns:a16="http://schemas.microsoft.com/office/drawing/2014/main" val="20000"/>
                    </a:ext>
                  </a:extLst>
                </a:gridCol>
                <a:gridCol w="2196244">
                  <a:extLst>
                    <a:ext uri="{9D8B030D-6E8A-4147-A177-3AD203B41FA5}">
                      <a16:colId xmlns="" xmlns:a16="http://schemas.microsoft.com/office/drawing/2014/main" val="20001"/>
                    </a:ext>
                  </a:extLst>
                </a:gridCol>
                <a:gridCol w="2196244">
                  <a:extLst>
                    <a:ext uri="{9D8B030D-6E8A-4147-A177-3AD203B41FA5}">
                      <a16:colId xmlns="" xmlns:a16="http://schemas.microsoft.com/office/drawing/2014/main" val="20002"/>
                    </a:ext>
                  </a:extLst>
                </a:gridCol>
                <a:gridCol w="2196244">
                  <a:extLst>
                    <a:ext uri="{9D8B030D-6E8A-4147-A177-3AD203B41FA5}">
                      <a16:colId xmlns="" xmlns:a16="http://schemas.microsoft.com/office/drawing/2014/main" val="20003"/>
                    </a:ext>
                  </a:extLst>
                </a:gridCol>
              </a:tblGrid>
              <a:tr h="499095">
                <a:tc gridSpan="4">
                  <a:txBody>
                    <a:bodyPr/>
                    <a:lstStyle/>
                    <a:p>
                      <a:pPr algn="ctr"/>
                      <a:r>
                        <a:rPr lang="fi-FI" sz="2400" dirty="0">
                          <a:latin typeface="Arial Narrow"/>
                          <a:cs typeface="Arial Narrow"/>
                        </a:rPr>
                        <a:t>PUOLUSTUS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hMerge="1">
                  <a:txBody>
                    <a:bodyPr/>
                    <a:lstStyle/>
                    <a:p>
                      <a:endParaRPr lang="fi-FI" dirty="0"/>
                    </a:p>
                  </a:txBody>
                  <a:tcPr/>
                </a:tc>
                <a:tc hMerge="1">
                  <a:txBody>
                    <a:bodyPr/>
                    <a:lstStyle/>
                    <a:p>
                      <a:endParaRPr lang="fi-FI" sz="1400" dirty="0"/>
                    </a:p>
                  </a:txBody>
                  <a:tcPr/>
                </a:tc>
                <a:tc hMerge="1">
                  <a:txBody>
                    <a:bodyPr/>
                    <a:lstStyle/>
                    <a:p>
                      <a:endParaRPr lang="fi-FI" sz="1400" dirty="0"/>
                    </a:p>
                  </a:txBody>
                  <a:tcPr/>
                </a:tc>
                <a:extLst>
                  <a:ext uri="{0D108BD9-81ED-4DB2-BD59-A6C34878D82A}">
                    <a16:rowId xmlns="" xmlns:a16="http://schemas.microsoft.com/office/drawing/2014/main" val="10000"/>
                  </a:ext>
                </a:extLst>
              </a:tr>
              <a:tr h="601794">
                <a:tc>
                  <a:txBody>
                    <a:bodyPr/>
                    <a:lstStyle/>
                    <a:p>
                      <a:r>
                        <a:rPr lang="fi-FI" sz="1400" kern="1200" dirty="0">
                          <a:effectLst/>
                          <a:latin typeface="Arial Narrow"/>
                          <a:cs typeface="Arial Narrow"/>
                        </a:rPr>
                        <a:t>Tekniikan ydinkohdat</a:t>
                      </a:r>
                      <a:endParaRPr lang="en-US" sz="1400" kern="1200" dirty="0">
                        <a:effectLst/>
                        <a:latin typeface="Arial Narrow"/>
                        <a:cs typeface="Arial Narrow"/>
                      </a:endParaRPr>
                    </a:p>
                    <a:p>
                      <a:r>
                        <a:rPr lang="fi-FI" sz="1400" kern="1200" dirty="0">
                          <a:effectLst/>
                          <a:latin typeface="Arial Narrow"/>
                          <a:cs typeface="Arial Narrow"/>
                        </a:rPr>
                        <a:t>(mitä tulee oppia/tarkistaa)</a:t>
                      </a:r>
                      <a:endParaRPr lang="fi-FI" sz="1400" dirty="0">
                        <a:latin typeface="Arial Narrow"/>
                        <a:cs typeface="Arial Narrow"/>
                      </a:endParaRPr>
                    </a:p>
                  </a:txBody>
                  <a:tcP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kern="1200" dirty="0">
                          <a:effectLst/>
                          <a:latin typeface="Arial Narrow"/>
                          <a:cs typeface="Arial Narrow"/>
                        </a:rPr>
                        <a:t>Tekniikan sovellukset harjoitteissa</a:t>
                      </a:r>
                      <a:endParaRPr lang="en-US" sz="1400" kern="1200" dirty="0">
                        <a:effectLst/>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r>
                        <a:rPr lang="fi-FI" sz="1400" kern="1200" dirty="0">
                          <a:effectLst/>
                          <a:latin typeface="Arial Narrow"/>
                          <a:cs typeface="Arial Narrow"/>
                        </a:rPr>
                        <a:t>Pelitaidot pelitilanteissa</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r>
                        <a:rPr lang="fi-FI" sz="1400" kern="1200" dirty="0">
                          <a:effectLst/>
                          <a:latin typeface="Arial Narrow"/>
                          <a:cs typeface="Arial Narrow"/>
                        </a:rPr>
                        <a:t>Kommunikointi</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 xmlns:a16="http://schemas.microsoft.com/office/drawing/2014/main" val="10001"/>
                  </a:ext>
                </a:extLst>
              </a:tr>
              <a:tr h="5307823">
                <a:tc>
                  <a:txBody>
                    <a:bodyPr/>
                    <a:lstStyle/>
                    <a:p>
                      <a:r>
                        <a:rPr lang="fi-FI" sz="1400" kern="1200" dirty="0">
                          <a:solidFill>
                            <a:schemeClr val="dk1"/>
                          </a:solidFill>
                          <a:effectLst/>
                          <a:latin typeface="Arial Narrow"/>
                          <a:ea typeface="+mn-ea"/>
                          <a:cs typeface="Arial Narrow"/>
                        </a:rPr>
                        <a:t>Puolustuksen valmiusasento: painopiste edessä, jalkapohjat maassa, kädet valmiudessa vartalon edessä luonnollisessa koukussa (asennon syvyys riippuu puolustuspaikasta).</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Varmistuspelaamisessa liikkuminen varmistukseen ja valmiusasento:</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matala, tasapainoinen asento, kädet vartalon edessä, katse torjunnan käsissä.</a:t>
                      </a:r>
                      <a:r>
                        <a:rPr lang="en-US" sz="1400" dirty="0">
                          <a:effectLst/>
                          <a:latin typeface="Arial Narrow"/>
                          <a:cs typeface="Arial Narrow"/>
                        </a:rPr>
                        <a:t> </a:t>
                      </a:r>
                      <a:endParaRPr lang="en-US" sz="1400" kern="1200" dirty="0">
                        <a:solidFill>
                          <a:schemeClr val="dk1"/>
                        </a:solidFill>
                        <a:effectLst/>
                        <a:latin typeface="Arial Narrow"/>
                        <a:ea typeface="+mn-ea"/>
                        <a:cs typeface="Arial Narrow"/>
                      </a:endParaRPr>
                    </a:p>
                  </a:txBody>
                  <a:tcP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dirty="0">
                          <a:latin typeface="Arial Narrow"/>
                          <a:cs typeface="Arial Narrow"/>
                        </a:rPr>
                        <a:t>Liikkuminen pallon alle jaloilla aina kun mahdollista</a:t>
                      </a:r>
                      <a:r>
                        <a:rPr lang="fi-FI" sz="1400" baseline="0" dirty="0">
                          <a:latin typeface="Arial Narrow"/>
                          <a:cs typeface="Arial Narrow"/>
                        </a:rPr>
                        <a:t> (pyrittävä pysymään pystyssä).</a:t>
                      </a:r>
                      <a:endParaRPr lang="fi-FI" sz="1400" dirty="0">
                        <a:latin typeface="Arial Narrow"/>
                        <a:cs typeface="Arial Narrow"/>
                      </a:endParaRPr>
                    </a:p>
                    <a:p>
                      <a:r>
                        <a:rPr lang="fi-FI" sz="1400" dirty="0">
                          <a:latin typeface="Arial Narrow"/>
                          <a:cs typeface="Arial Narrow"/>
                        </a:rPr>
                        <a:t> </a:t>
                      </a:r>
                    </a:p>
                    <a:p>
                      <a:r>
                        <a:rPr lang="fi-FI" sz="1400" dirty="0">
                          <a:latin typeface="Arial Narrow"/>
                          <a:cs typeface="Arial Narrow"/>
                        </a:rPr>
                        <a:t>Eri puolustustekniikkojen käyttö tilanteesta riippuen.  </a:t>
                      </a:r>
                    </a:p>
                    <a:p>
                      <a:r>
                        <a:rPr lang="fi-FI" sz="1400" dirty="0">
                          <a:latin typeface="Arial Narrow"/>
                          <a:cs typeface="Arial Narrow"/>
                        </a:rPr>
                        <a:t> </a:t>
                      </a:r>
                    </a:p>
                    <a:p>
                      <a:r>
                        <a:rPr lang="fi-FI" sz="1400" dirty="0">
                          <a:latin typeface="Arial Narrow"/>
                          <a:cs typeface="Arial Narrow"/>
                        </a:rPr>
                        <a:t>Valmiuspaikoista puolustuspaikkaan liikkuminen.</a:t>
                      </a:r>
                    </a:p>
                    <a:p>
                      <a:endParaRPr lang="fi-FI" sz="1400" dirty="0">
                        <a:latin typeface="Arial Narrow"/>
                        <a:cs typeface="Arial Narrow"/>
                      </a:endParaRPr>
                    </a:p>
                    <a:p>
                      <a:endParaRPr lang="fi-FI" sz="1400" dirty="0">
                        <a:latin typeface="Arial Narrow"/>
                        <a:cs typeface="Arial Narrow"/>
                      </a:endParaRPr>
                    </a:p>
                    <a:p>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kern="1200" dirty="0">
                          <a:solidFill>
                            <a:schemeClr val="dk1"/>
                          </a:solidFill>
                          <a:effectLst/>
                          <a:latin typeface="Arial Narrow"/>
                          <a:ea typeface="+mn-ea"/>
                          <a:cs typeface="Arial Narrow"/>
                        </a:rPr>
                        <a:t>Asenne ja yrittäminen aina!</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Pelinlukutaito: mihin pallo voi tulla (esimerkiksi sektoripuolustaja pois torjunnan takaa, mitä eroa on vastustajan etu- ja takapassaritilanteella).</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Hyökkääjän ja </a:t>
                      </a:r>
                      <a:r>
                        <a:rPr lang="fi-FI" sz="1400" kern="1200" dirty="0" smtClean="0">
                          <a:solidFill>
                            <a:schemeClr val="dk1"/>
                          </a:solidFill>
                          <a:effectLst/>
                          <a:latin typeface="Arial Narrow"/>
                          <a:ea typeface="+mn-ea"/>
                          <a:cs typeface="Arial Narrow"/>
                        </a:rPr>
                        <a:t>erityisesti</a:t>
                      </a:r>
                      <a:r>
                        <a:rPr lang="fi-FI" sz="1400" kern="1200" baseline="0" dirty="0" smtClean="0">
                          <a:solidFill>
                            <a:schemeClr val="dk1"/>
                          </a:solidFill>
                          <a:effectLst/>
                          <a:latin typeface="Arial Narrow"/>
                          <a:ea typeface="+mn-ea"/>
                          <a:cs typeface="Arial Narrow"/>
                        </a:rPr>
                        <a:t> hyökkäys</a:t>
                      </a:r>
                      <a:r>
                        <a:rPr lang="fi-FI" sz="1400" kern="1200" dirty="0" smtClean="0">
                          <a:solidFill>
                            <a:schemeClr val="dk1"/>
                          </a:solidFill>
                          <a:effectLst/>
                          <a:latin typeface="Arial Narrow"/>
                          <a:ea typeface="+mn-ea"/>
                          <a:cs typeface="Arial Narrow"/>
                        </a:rPr>
                        <a:t>käden </a:t>
                      </a:r>
                      <a:r>
                        <a:rPr lang="fi-FI" sz="1400" kern="1200" dirty="0">
                          <a:solidFill>
                            <a:schemeClr val="dk1"/>
                          </a:solidFill>
                          <a:effectLst/>
                          <a:latin typeface="Arial Narrow"/>
                          <a:ea typeface="+mn-ea"/>
                          <a:cs typeface="Arial Narrow"/>
                        </a:rPr>
                        <a:t>seuraaminen.</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Valmiuspaikasta puolustuspaikkaan liikkuminen mahdollisimman nopeasti, hyvä puolustusasento, lyönnin lähtiessä jalat maassa, hyökkäyksen näkeminen ja reagointi hyökkäykseen.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Kovan hyökkäyksen puolustus keskelle kenttää. Free ball nostettava</a:t>
                      </a:r>
                      <a:r>
                        <a:rPr lang="fi-FI" sz="1400" kern="1200" baseline="0" dirty="0">
                          <a:solidFill>
                            <a:schemeClr val="dk1"/>
                          </a:solidFill>
                          <a:effectLst/>
                          <a:latin typeface="Arial Narrow"/>
                          <a:ea typeface="+mn-ea"/>
                          <a:cs typeface="Arial Narrow"/>
                        </a:rPr>
                        <a:t> täydellisenä!</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Boxi-/peruspuolustus.</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dirty="0">
                          <a:latin typeface="Arial Narrow"/>
                          <a:cs typeface="Arial Narrow"/>
                        </a:rPr>
                        <a:t>Välitön huuto ja tilanteen ilmoittaminen joukkuetovereille, kun näkee mikä hyökkäys vastustajalta on tulossa. Erityisesti silloin kun tapahtuu jotakin poikkeavaa; esimerkiksi hyökkääjä lähtee kiertämään, hyökkääjä hyökkää vajaasta passista tai hyökkääjä jujuttaa.</a:t>
                      </a:r>
                    </a:p>
                    <a:p>
                      <a:endParaRPr lang="fi-FI" sz="1400" dirty="0">
                        <a:latin typeface="Arial Narrow"/>
                        <a:cs typeface="Arial Narrow"/>
                      </a:endParaRPr>
                    </a:p>
                    <a:p>
                      <a:r>
                        <a:rPr lang="fi-FI" sz="1400" dirty="0">
                          <a:latin typeface="Arial Narrow"/>
                          <a:cs typeface="Arial Narrow"/>
                        </a:rPr>
                        <a:t>Äänenkäyttö puolustettaessa.</a:t>
                      </a:r>
                    </a:p>
                    <a:p>
                      <a:endParaRPr lang="fi-FI" sz="1400" dirty="0">
                        <a:latin typeface="Arial Narrow"/>
                        <a:cs typeface="Arial Narrow"/>
                      </a:endParaRPr>
                    </a:p>
                    <a:p>
                      <a:r>
                        <a:rPr lang="fi-FI" sz="1400" dirty="0">
                          <a:latin typeface="Arial Narrow"/>
                          <a:cs typeface="Arial Narrow"/>
                        </a:rPr>
                        <a:t>Joukkuetovereiden kannustaminen/vaatiminen  yrittämään loppuun asti.</a:t>
                      </a:r>
                    </a:p>
                    <a:p>
                      <a:endParaRPr lang="fi-FI" sz="1400" dirty="0">
                        <a:latin typeface="Arial Narrow"/>
                        <a:cs typeface="Arial Narrow"/>
                      </a:endParaRPr>
                    </a:p>
                    <a:p>
                      <a:r>
                        <a:rPr lang="fi-FI" sz="1400" dirty="0">
                          <a:latin typeface="Arial Narrow"/>
                          <a:cs typeface="Arial Narrow"/>
                        </a:rPr>
                        <a:t>Passarin puolustaessa kova huuto ”passi” -&gt; libero</a:t>
                      </a:r>
                      <a:r>
                        <a:rPr lang="fi-FI" sz="1400" baseline="0" dirty="0">
                          <a:latin typeface="Arial Narrow"/>
                          <a:cs typeface="Arial Narrow"/>
                        </a:rPr>
                        <a:t> (B-iässä) </a:t>
                      </a:r>
                      <a:r>
                        <a:rPr lang="fi-FI" sz="1400" dirty="0">
                          <a:latin typeface="Arial Narrow"/>
                          <a:cs typeface="Arial Narrow"/>
                        </a:rPr>
                        <a:t>tai keskitorjuja passaa mahdollisuuksien mukaan.</a:t>
                      </a:r>
                    </a:p>
                  </a:txBody>
                  <a:tcPr>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3521748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isällön paikkamerkki 3"/>
          <p:cNvGraphicFramePr>
            <a:graphicFrameLocks noGrp="1"/>
          </p:cNvGraphicFramePr>
          <p:nvPr>
            <p:ph idx="1"/>
            <p:extLst>
              <p:ext uri="{D42A27DB-BD31-4B8C-83A1-F6EECF244321}">
                <p14:modId xmlns:p14="http://schemas.microsoft.com/office/powerpoint/2010/main" val="1035963306"/>
              </p:ext>
            </p:extLst>
          </p:nvPr>
        </p:nvGraphicFramePr>
        <p:xfrm>
          <a:off x="107504" y="116633"/>
          <a:ext cx="8928992" cy="6741367"/>
        </p:xfrm>
        <a:graphic>
          <a:graphicData uri="http://schemas.openxmlformats.org/drawingml/2006/table">
            <a:tbl>
              <a:tblPr firstRow="1" bandRow="1">
                <a:effectLst/>
                <a:tableStyleId>{6E25E649-3F16-4E02-A733-19D2CDBF48F0}</a:tableStyleId>
              </a:tblPr>
              <a:tblGrid>
                <a:gridCol w="2232248">
                  <a:extLst>
                    <a:ext uri="{9D8B030D-6E8A-4147-A177-3AD203B41FA5}">
                      <a16:colId xmlns="" xmlns:a16="http://schemas.microsoft.com/office/drawing/2014/main" val="20000"/>
                    </a:ext>
                  </a:extLst>
                </a:gridCol>
                <a:gridCol w="2232248">
                  <a:extLst>
                    <a:ext uri="{9D8B030D-6E8A-4147-A177-3AD203B41FA5}">
                      <a16:colId xmlns="" xmlns:a16="http://schemas.microsoft.com/office/drawing/2014/main" val="20001"/>
                    </a:ext>
                  </a:extLst>
                </a:gridCol>
                <a:gridCol w="2232248">
                  <a:extLst>
                    <a:ext uri="{9D8B030D-6E8A-4147-A177-3AD203B41FA5}">
                      <a16:colId xmlns="" xmlns:a16="http://schemas.microsoft.com/office/drawing/2014/main" val="20002"/>
                    </a:ext>
                  </a:extLst>
                </a:gridCol>
                <a:gridCol w="2232248">
                  <a:extLst>
                    <a:ext uri="{9D8B030D-6E8A-4147-A177-3AD203B41FA5}">
                      <a16:colId xmlns="" xmlns:a16="http://schemas.microsoft.com/office/drawing/2014/main" val="20003"/>
                    </a:ext>
                  </a:extLst>
                </a:gridCol>
              </a:tblGrid>
              <a:tr h="477937">
                <a:tc gridSpan="4">
                  <a:txBody>
                    <a:bodyPr/>
                    <a:lstStyle/>
                    <a:p>
                      <a:pPr algn="ctr"/>
                      <a:r>
                        <a:rPr lang="fi-FI" sz="2400" dirty="0">
                          <a:latin typeface="Arial Narrow"/>
                          <a:cs typeface="Arial Narrow"/>
                        </a:rPr>
                        <a:t>SYÖTTÖ</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hMerge="1">
                  <a:txBody>
                    <a:bodyPr/>
                    <a:lstStyle/>
                    <a:p>
                      <a:endParaRPr lang="fi-FI" dirty="0"/>
                    </a:p>
                  </a:txBody>
                  <a:tcPr/>
                </a:tc>
                <a:tc hMerge="1">
                  <a:txBody>
                    <a:bodyPr/>
                    <a:lstStyle/>
                    <a:p>
                      <a:endParaRPr lang="fi-FI" sz="1400" dirty="0"/>
                    </a:p>
                  </a:txBody>
                  <a:tcPr/>
                </a:tc>
                <a:tc hMerge="1">
                  <a:txBody>
                    <a:bodyPr/>
                    <a:lstStyle/>
                    <a:p>
                      <a:endParaRPr lang="fi-FI" sz="1400" dirty="0"/>
                    </a:p>
                  </a:txBody>
                  <a:tcPr/>
                </a:tc>
                <a:extLst>
                  <a:ext uri="{0D108BD9-81ED-4DB2-BD59-A6C34878D82A}">
                    <a16:rowId xmlns="" xmlns:a16="http://schemas.microsoft.com/office/drawing/2014/main" val="10000"/>
                  </a:ext>
                </a:extLst>
              </a:tr>
              <a:tr h="576281">
                <a:tc>
                  <a:txBody>
                    <a:bodyPr/>
                    <a:lstStyle/>
                    <a:p>
                      <a:r>
                        <a:rPr lang="fi-FI" sz="1400" kern="1200" dirty="0">
                          <a:effectLst/>
                          <a:latin typeface="Arial Narrow"/>
                          <a:cs typeface="Arial Narrow"/>
                        </a:rPr>
                        <a:t>Tekniikan ydinkohdat</a:t>
                      </a:r>
                      <a:endParaRPr lang="en-US" sz="1400" kern="1200" dirty="0">
                        <a:effectLst/>
                        <a:latin typeface="Arial Narrow"/>
                        <a:cs typeface="Arial Narrow"/>
                      </a:endParaRPr>
                    </a:p>
                    <a:p>
                      <a:r>
                        <a:rPr lang="fi-FI" sz="1400" kern="1200" dirty="0">
                          <a:effectLst/>
                          <a:latin typeface="Arial Narrow"/>
                          <a:cs typeface="Arial Narrow"/>
                        </a:rPr>
                        <a:t>(mitä tulee oppia/tarkistaa)</a:t>
                      </a:r>
                      <a:endParaRPr lang="fi-FI" sz="1400" dirty="0">
                        <a:latin typeface="Arial Narrow"/>
                        <a:cs typeface="Arial Narrow"/>
                      </a:endParaRPr>
                    </a:p>
                  </a:txBody>
                  <a:tcP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kern="1200" dirty="0">
                          <a:effectLst/>
                          <a:latin typeface="Arial Narrow"/>
                          <a:cs typeface="Arial Narrow"/>
                        </a:rPr>
                        <a:t>Tekniikan sovellukset harjoitteissa</a:t>
                      </a:r>
                      <a:endParaRPr lang="en-US" sz="1400" kern="1200" dirty="0">
                        <a:effectLst/>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r>
                        <a:rPr lang="fi-FI" sz="1400" kern="1200" dirty="0">
                          <a:effectLst/>
                          <a:latin typeface="Arial Narrow"/>
                          <a:cs typeface="Arial Narrow"/>
                        </a:rPr>
                        <a:t>Pelitaidot pelitilanteissa</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a:txBody>
                    <a:bodyPr/>
                    <a:lstStyle/>
                    <a:p>
                      <a:r>
                        <a:rPr lang="fi-FI" sz="1400" kern="1200" dirty="0">
                          <a:effectLst/>
                          <a:latin typeface="Arial Narrow"/>
                          <a:cs typeface="Arial Narrow"/>
                        </a:rPr>
                        <a:t>Kommunikointi</a:t>
                      </a:r>
                      <a:r>
                        <a:rPr lang="en-US" sz="1400" dirty="0">
                          <a:effectLst/>
                          <a:latin typeface="Arial Narrow"/>
                          <a:cs typeface="Arial Narrow"/>
                        </a:rPr>
                        <a:t> </a:t>
                      </a:r>
                      <a:endParaRPr lang="fi-FI" sz="1400" dirty="0">
                        <a:latin typeface="Arial Narrow"/>
                        <a:cs typeface="Arial Narrow"/>
                      </a:endParaRPr>
                    </a:p>
                  </a:txBody>
                  <a:tcPr>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extLst>
                  <a:ext uri="{0D108BD9-81ED-4DB2-BD59-A6C34878D82A}">
                    <a16:rowId xmlns="" xmlns:a16="http://schemas.microsoft.com/office/drawing/2014/main" val="10001"/>
                  </a:ext>
                </a:extLst>
              </a:tr>
              <a:tr h="5687149">
                <a:tc>
                  <a:txBody>
                    <a:bodyPr/>
                    <a:lstStyle/>
                    <a:p>
                      <a:r>
                        <a:rPr lang="fi-FI" sz="1400" kern="1200" dirty="0">
                          <a:solidFill>
                            <a:schemeClr val="dk1"/>
                          </a:solidFill>
                          <a:effectLst/>
                          <a:latin typeface="Arial Narrow"/>
                          <a:ea typeface="+mn-ea"/>
                          <a:cs typeface="Arial Narrow"/>
                        </a:rPr>
                        <a:t>Leijasyöttö: Käden virityksessä kyynärpää taakse korkealle, vartalon kiertyminen sivulle. Tarkka, matala, kierteetön heitto. Lyönti pään ylä-etupuolella ranne tiukkana, painonsiirto takajalalta etujalalle.</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Hyppyleija: eteenpäin suuntautuva heitto kahdella (tai tekniikasta riippuen yhdellä) kädellä. Kädet jäävät heiton jälkeen ylös. Ponnistuksen jälkeen terävä lyönti keskelle palloa pään ylä-etupuolella. Ponnistus eteenpäin, alastulo tapahtuu kentän puolelle.</a:t>
                      </a:r>
                      <a:r>
                        <a:rPr lang="en-US" sz="1400" dirty="0">
                          <a:effectLst/>
                          <a:latin typeface="Arial Narrow"/>
                          <a:cs typeface="Arial Narrow"/>
                        </a:rPr>
                        <a:t> </a:t>
                      </a:r>
                    </a:p>
                    <a:p>
                      <a:endParaRPr lang="en-US" sz="1400" kern="1200" dirty="0">
                        <a:solidFill>
                          <a:schemeClr val="dk1"/>
                        </a:solidFill>
                        <a:effectLst/>
                        <a:latin typeface="Arial Narrow"/>
                        <a:ea typeface="+mn-ea"/>
                        <a:cs typeface="Arial Narrow"/>
                      </a:endParaRPr>
                    </a:p>
                    <a:p>
                      <a:r>
                        <a:rPr lang="en-US" sz="1400" kern="1200" dirty="0">
                          <a:solidFill>
                            <a:schemeClr val="dk1"/>
                          </a:solidFill>
                          <a:effectLst/>
                          <a:latin typeface="Arial Narrow"/>
                          <a:ea typeface="+mn-ea"/>
                          <a:cs typeface="Arial Narrow"/>
                        </a:rPr>
                        <a:t>Hyppysyöttö: korkea</a:t>
                      </a:r>
                      <a:r>
                        <a:rPr lang="en-US" sz="1400" kern="1200" baseline="0" dirty="0">
                          <a:solidFill>
                            <a:schemeClr val="dk1"/>
                          </a:solidFill>
                          <a:effectLst/>
                          <a:latin typeface="Arial Narrow"/>
                          <a:ea typeface="+mn-ea"/>
                          <a:cs typeface="Arial Narrow"/>
                        </a:rPr>
                        <a:t> </a:t>
                      </a:r>
                      <a:r>
                        <a:rPr lang="en-US" sz="1400" kern="1200" dirty="0">
                          <a:solidFill>
                            <a:schemeClr val="dk1"/>
                          </a:solidFill>
                          <a:effectLst/>
                          <a:latin typeface="Arial Narrow"/>
                          <a:ea typeface="+mn-ea"/>
                          <a:cs typeface="Arial Narrow"/>
                        </a:rPr>
                        <a:t>kierreheitto yhdellä kädellä, kiihtyvä vauhti, </a:t>
                      </a:r>
                      <a:r>
                        <a:rPr lang="en-US" sz="1400" kern="1200" baseline="0" dirty="0">
                          <a:solidFill>
                            <a:schemeClr val="dk1"/>
                          </a:solidFill>
                          <a:effectLst/>
                          <a:latin typeface="Arial Narrow"/>
                          <a:ea typeface="+mn-ea"/>
                          <a:cs typeface="Arial Narrow"/>
                        </a:rPr>
                        <a:t>voimakas ponnistus ja käsien käyttö, iskulyönninomainen lyönti “pallon läpi”, voimakas ranteen käyttö -&gt; kierre palloon.</a:t>
                      </a:r>
                      <a:endParaRPr lang="en-US" sz="1400" kern="1200" dirty="0">
                        <a:solidFill>
                          <a:schemeClr val="dk1"/>
                        </a:solidFill>
                        <a:effectLst/>
                        <a:latin typeface="Arial Narrow"/>
                        <a:ea typeface="+mn-ea"/>
                        <a:cs typeface="Arial Narrow"/>
                      </a:endParaRPr>
                    </a:p>
                  </a:txBody>
                  <a:tcPr>
                    <a:lnL w="12700" cap="flat" cmpd="sng" algn="ctr">
                      <a:solidFill>
                        <a:srgbClr val="00000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fi-FI" sz="1400" kern="1200" dirty="0">
                          <a:solidFill>
                            <a:schemeClr val="dk1"/>
                          </a:solidFill>
                          <a:effectLst/>
                          <a:latin typeface="Arial Narrow"/>
                          <a:ea typeface="+mn-ea"/>
                          <a:cs typeface="Arial Narrow"/>
                        </a:rPr>
                        <a:t>Syötön suuntaaminen.</a:t>
                      </a:r>
                    </a:p>
                    <a:p>
                      <a:endParaRPr lang="fi-FI"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Syöttö suoraan, ristiin.</a:t>
                      </a:r>
                    </a:p>
                    <a:p>
                      <a:endParaRPr lang="fi-FI"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Lyhyt</a:t>
                      </a:r>
                      <a:r>
                        <a:rPr lang="fi-FI" sz="1400" kern="1200" baseline="0" dirty="0">
                          <a:solidFill>
                            <a:schemeClr val="dk1"/>
                          </a:solidFill>
                          <a:effectLst/>
                          <a:latin typeface="Arial Narrow"/>
                          <a:ea typeface="+mn-ea"/>
                          <a:cs typeface="Arial Narrow"/>
                        </a:rPr>
                        <a:t> syöttö/pitkä syöttö.</a:t>
                      </a:r>
                      <a:endParaRPr lang="en-US" sz="1400" kern="1200" dirty="0">
                        <a:solidFill>
                          <a:schemeClr val="dk1"/>
                        </a:solidFill>
                        <a:effectLst/>
                        <a:latin typeface="Arial Narrow"/>
                        <a:ea typeface="+mn-ea"/>
                        <a:cs typeface="Arial Narrow"/>
                      </a:endParaRPr>
                    </a:p>
                    <a:p>
                      <a:r>
                        <a:rPr lang="fi-FI" sz="1400" kern="1200" dirty="0">
                          <a:solidFill>
                            <a:schemeClr val="dk1"/>
                          </a:solidFill>
                          <a:effectLst/>
                          <a:latin typeface="Arial Narrow"/>
                          <a:ea typeface="+mn-ea"/>
                          <a:cs typeface="Arial Narrow"/>
                        </a:rPr>
                        <a:t> </a:t>
                      </a:r>
                      <a:endParaRPr lang="en-US" sz="1400" kern="1200" dirty="0">
                        <a:solidFill>
                          <a:schemeClr val="dk1"/>
                        </a:solidFill>
                        <a:effectLst/>
                        <a:latin typeface="Arial Narrow"/>
                        <a:ea typeface="+mn-ea"/>
                        <a:cs typeface="Arial Narrow"/>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i-FI" sz="1400" dirty="0">
                          <a:effectLst/>
                          <a:latin typeface="Arial Narrow"/>
                          <a:ea typeface="Arial"/>
                          <a:cs typeface="Arial Narrow"/>
                        </a:rPr>
                        <a:t>Syötön suuntaaminen</a:t>
                      </a:r>
                      <a:r>
                        <a:rPr lang="fi-FI" sz="1400" baseline="0" dirty="0">
                          <a:effectLst/>
                          <a:latin typeface="Arial Narrow"/>
                          <a:ea typeface="Arial"/>
                          <a:cs typeface="Arial Narrow"/>
                        </a:rPr>
                        <a:t> taktiikan mukaan (tavoitteena saada vastustajan vastaanotto irti verkosta,  ohjata vastustajan </a:t>
                      </a:r>
                      <a:r>
                        <a:rPr lang="fi-FI" sz="1400" baseline="0" dirty="0" smtClean="0">
                          <a:effectLst/>
                          <a:latin typeface="Arial Narrow"/>
                          <a:ea typeface="Arial"/>
                          <a:cs typeface="Arial Narrow"/>
                        </a:rPr>
                        <a:t>passipeliä, </a:t>
                      </a:r>
                      <a:r>
                        <a:rPr lang="fi-FI" sz="1400" baseline="0" dirty="0">
                          <a:effectLst/>
                          <a:latin typeface="Arial Narrow"/>
                          <a:ea typeface="Arial"/>
                          <a:cs typeface="Arial Narrow"/>
                        </a:rPr>
                        <a:t>tai heikentää vastustajan vahvaa hyökkäystä).</a:t>
                      </a:r>
                    </a:p>
                    <a:p>
                      <a:pPr>
                        <a:spcAft>
                          <a:spcPts val="0"/>
                        </a:spcAft>
                      </a:pPr>
                      <a:r>
                        <a:rPr lang="fi-FI" sz="1400" dirty="0">
                          <a:effectLst/>
                          <a:latin typeface="Arial Narrow"/>
                          <a:ea typeface="ＭＳ 明朝"/>
                          <a:cs typeface="Arial Narrow"/>
                        </a:rPr>
                        <a:t> </a:t>
                      </a:r>
                      <a:endParaRPr lang="en-US" sz="1400" dirty="0">
                        <a:effectLst/>
                        <a:latin typeface="Arial Narrow"/>
                        <a:ea typeface="ＭＳ 明朝"/>
                        <a:cs typeface="Arial Narrow"/>
                      </a:endParaRPr>
                    </a:p>
                    <a:p>
                      <a:pPr>
                        <a:spcAft>
                          <a:spcPts val="0"/>
                        </a:spcAft>
                      </a:pPr>
                      <a:r>
                        <a:rPr lang="fi-FI" sz="1400" dirty="0">
                          <a:effectLst/>
                          <a:latin typeface="Arial Narrow"/>
                          <a:ea typeface="Arial"/>
                          <a:cs typeface="Arial Narrow"/>
                        </a:rPr>
                        <a:t>Varma, sijoitettu/aggressiivinen riskisyöttö.</a:t>
                      </a:r>
                      <a:endParaRPr lang="en-US" sz="1400" dirty="0">
                        <a:effectLst/>
                        <a:latin typeface="Arial Narrow"/>
                        <a:ea typeface="ＭＳ 明朝"/>
                        <a:cs typeface="Arial Narrow"/>
                      </a:endParaRPr>
                    </a:p>
                    <a:p>
                      <a:pPr>
                        <a:spcAft>
                          <a:spcPts val="0"/>
                        </a:spcAft>
                      </a:pPr>
                      <a:r>
                        <a:rPr lang="fi-FI" sz="1400" dirty="0">
                          <a:effectLst/>
                          <a:latin typeface="Arial Narrow"/>
                          <a:ea typeface="ＭＳ 明朝"/>
                          <a:cs typeface="Arial Narrow"/>
                        </a:rPr>
                        <a:t> </a:t>
                      </a:r>
                      <a:endParaRPr lang="en-US" sz="1400" dirty="0">
                        <a:effectLst/>
                        <a:latin typeface="Arial Narrow"/>
                        <a:ea typeface="ＭＳ 明朝"/>
                        <a:cs typeface="Arial Narrow"/>
                      </a:endParaRPr>
                    </a:p>
                    <a:p>
                      <a:pPr>
                        <a:spcAft>
                          <a:spcPts val="0"/>
                        </a:spcAft>
                      </a:pPr>
                      <a:r>
                        <a:rPr lang="fi-FI" sz="1400" dirty="0">
                          <a:effectLst/>
                          <a:latin typeface="Arial Narrow"/>
                          <a:ea typeface="Arial"/>
                          <a:cs typeface="Arial Narrow"/>
                        </a:rPr>
                        <a:t>Paineen alla syöttäminen, henkinen valmius ja tilanteen tunnistaminen (esim. syöttö aikalisän jälkeen, ässäsyötön jälkeen, </a:t>
                      </a:r>
                      <a:r>
                        <a:rPr lang="fi-FI" sz="1400" dirty="0" smtClean="0">
                          <a:effectLst/>
                          <a:latin typeface="Arial Narrow"/>
                          <a:ea typeface="Arial"/>
                          <a:cs typeface="Arial Narrow"/>
                        </a:rPr>
                        <a:t>oman </a:t>
                      </a:r>
                      <a:r>
                        <a:rPr lang="fi-FI" sz="1400" dirty="0">
                          <a:effectLst/>
                          <a:latin typeface="Arial Narrow"/>
                          <a:ea typeface="Arial"/>
                          <a:cs typeface="Arial Narrow"/>
                        </a:rPr>
                        <a:t>tai edellisen syöttäjän virheen jälkeen).</a:t>
                      </a:r>
                    </a:p>
                    <a:p>
                      <a:pPr marL="0" marR="0" indent="0" algn="l" defTabSz="914400" rtl="0" eaLnBrk="1" fontAlgn="auto" latinLnBrk="0" hangingPunct="1">
                        <a:lnSpc>
                          <a:spcPct val="100000"/>
                        </a:lnSpc>
                        <a:spcBef>
                          <a:spcPts val="0"/>
                        </a:spcBef>
                        <a:spcAft>
                          <a:spcPts val="0"/>
                        </a:spcAft>
                        <a:buClrTx/>
                        <a:buSzTx/>
                        <a:buFontTx/>
                        <a:buNone/>
                        <a:tabLst/>
                        <a:defRPr/>
                      </a:pPr>
                      <a:r>
                        <a:rPr lang="fi-FI" sz="1400" dirty="0">
                          <a:effectLst/>
                          <a:latin typeface="Arial Narrow"/>
                          <a:ea typeface="Arial"/>
                          <a:cs typeface="Arial Narrow"/>
                        </a:rPr>
                        <a:t>Ymmärrys miksi mihinkin syötetään eri tilanteissa -&gt; kysely, keskustelu, pohdinta,</a:t>
                      </a:r>
                      <a:r>
                        <a:rPr lang="fi-FI" sz="1400" baseline="0" dirty="0">
                          <a:effectLst/>
                          <a:latin typeface="Arial Narrow"/>
                          <a:ea typeface="Arial"/>
                          <a:cs typeface="Arial Narrow"/>
                        </a:rPr>
                        <a:t> ajattelu!</a:t>
                      </a:r>
                      <a:endParaRPr lang="en-US" sz="1400" dirty="0">
                        <a:effectLst/>
                        <a:latin typeface="Arial Narrow"/>
                        <a:ea typeface="ＭＳ 明朝"/>
                        <a:cs typeface="Arial Narrow"/>
                      </a:endParaRPr>
                    </a:p>
                    <a:p>
                      <a:pPr>
                        <a:spcAft>
                          <a:spcPts val="0"/>
                        </a:spcAft>
                      </a:pPr>
                      <a:endParaRPr lang="en-US" sz="1400" dirty="0">
                        <a:effectLst/>
                        <a:latin typeface="Arial Narrow"/>
                        <a:ea typeface="ＭＳ 明朝"/>
                        <a:cs typeface="Arial Narrow"/>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dirty="0">
                          <a:latin typeface="Arial Narrow"/>
                          <a:cs typeface="Arial Narrow"/>
                        </a:rPr>
                        <a:t>Kommunikointi torjunnan kanssa syötön suunnasta ja mahdollisen peittämisen sijainnista (syötettäessä hypyllä). </a:t>
                      </a:r>
                    </a:p>
                  </a:txBody>
                  <a:tcPr>
                    <a:lnL w="12700" cap="flat" cmpd="sng" algn="ctr">
                      <a:solidFill>
                        <a:scrgbClr r="0" g="0" b="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4185410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395536" y="260649"/>
            <a:ext cx="8496944" cy="1008111"/>
          </a:xfrm>
        </p:spPr>
        <p:txBody>
          <a:bodyPr anchor="t">
            <a:normAutofit fontScale="90000"/>
          </a:bodyPr>
          <a:lstStyle/>
          <a:p>
            <a:r>
              <a:rPr lang="fi-FI" sz="3600" b="1" dirty="0">
                <a:solidFill>
                  <a:srgbClr val="23408F"/>
                </a:solidFill>
                <a:latin typeface="Univers LT Std 85 XBlk" pitchFamily="34" charset="0"/>
              </a:rPr>
              <a:t>OPETELTAVIA TEKNISIÄ JA </a:t>
            </a:r>
            <a:br>
              <a:rPr lang="fi-FI" sz="3600" b="1" dirty="0">
                <a:solidFill>
                  <a:srgbClr val="23408F"/>
                </a:solidFill>
                <a:latin typeface="Univers LT Std 85 XBlk" pitchFamily="34" charset="0"/>
              </a:rPr>
            </a:br>
            <a:r>
              <a:rPr lang="fi-FI" sz="3600" b="1" dirty="0">
                <a:solidFill>
                  <a:srgbClr val="23408F"/>
                </a:solidFill>
                <a:latin typeface="Univers LT Std 85 XBlk" pitchFamily="34" charset="0"/>
              </a:rPr>
              <a:t>TAKTISIA ASIOITA</a:t>
            </a:r>
          </a:p>
        </p:txBody>
      </p:sp>
      <p:sp>
        <p:nvSpPr>
          <p:cNvPr id="8" name="Tekstiruutu 7"/>
          <p:cNvSpPr txBox="1"/>
          <p:nvPr/>
        </p:nvSpPr>
        <p:spPr>
          <a:xfrm>
            <a:off x="395536" y="1340768"/>
            <a:ext cx="8280919" cy="646331"/>
          </a:xfrm>
          <a:prstGeom prst="rect">
            <a:avLst/>
          </a:prstGeom>
          <a:noFill/>
        </p:spPr>
        <p:txBody>
          <a:bodyPr wrap="square" rtlCol="0">
            <a:spAutoFit/>
          </a:bodyPr>
          <a:lstStyle/>
          <a:p>
            <a:endParaRPr lang="fi-FI" dirty="0">
              <a:latin typeface="Univers LT 47 CondensedLt" pitchFamily="50" charset="0"/>
            </a:endParaRPr>
          </a:p>
          <a:p>
            <a:pPr marL="285750" indent="-285750">
              <a:buFont typeface="Arial" pitchFamily="34" charset="0"/>
              <a:buChar char="•"/>
            </a:pPr>
            <a:endParaRPr lang="fi-FI" dirty="0"/>
          </a:p>
        </p:txBody>
      </p:sp>
      <p:pic>
        <p:nvPicPr>
          <p:cNvPr id="9" name="Kuva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3772" y="6297534"/>
            <a:ext cx="1872207" cy="413116"/>
          </a:xfrm>
          <a:prstGeom prst="rect">
            <a:avLst/>
          </a:prstGeom>
        </p:spPr>
      </p:pic>
      <p:sp>
        <p:nvSpPr>
          <p:cNvPr id="5" name="Tekstikehys 4"/>
          <p:cNvSpPr txBox="1"/>
          <p:nvPr/>
        </p:nvSpPr>
        <p:spPr>
          <a:xfrm>
            <a:off x="323528" y="1556792"/>
            <a:ext cx="8520443" cy="5909310"/>
          </a:xfrm>
          <a:prstGeom prst="rect">
            <a:avLst/>
          </a:prstGeom>
          <a:noFill/>
        </p:spPr>
        <p:txBody>
          <a:bodyPr wrap="square" rtlCol="0">
            <a:spAutoFit/>
          </a:bodyPr>
          <a:lstStyle/>
          <a:p>
            <a:endParaRPr lang="fi-FI" dirty="0"/>
          </a:p>
          <a:p>
            <a:r>
              <a:rPr lang="fi-FI" sz="2400" dirty="0"/>
              <a:t>Hyökkäyspelaamisessa on kehitettävä TILANNEARVIOKYKYÄ:</a:t>
            </a:r>
          </a:p>
          <a:p>
            <a:pPr marL="285750" indent="-285750">
              <a:buFontTx/>
              <a:buChar char="•"/>
            </a:pPr>
            <a:r>
              <a:rPr lang="fi-FI" sz="2400" dirty="0"/>
              <a:t>Voiko pallon hyökätä lujaa, vai kannattaako tehdä sijoituslyönti tai juju (riippuen esimerkiksi vastustajan torjunnasta, passin tai oman vauhdinoton laadusta).</a:t>
            </a:r>
          </a:p>
          <a:p>
            <a:pPr marL="285750" indent="-285750">
              <a:buFontTx/>
              <a:buChar char="•"/>
            </a:pPr>
            <a:r>
              <a:rPr lang="fi-FI" sz="2400" dirty="0"/>
              <a:t>Pelaamalla maltillisesti ja kärsivällisesti voidaan hankkia joukkueelle uusi, parempi hyökkäystilanne.</a:t>
            </a:r>
          </a:p>
          <a:p>
            <a:pPr marL="285750" indent="-285750">
              <a:buFontTx/>
              <a:buChar char="•"/>
            </a:pPr>
            <a:r>
              <a:rPr lang="fi-FI" sz="2400" dirty="0"/>
              <a:t>Mitä seuraa jos pallo jujutetaan torjunnan viereen,  passarille tai lyhyenä hyökkääjän eteen, mihin kannattaa toimituspallo sijoittaa?</a:t>
            </a:r>
          </a:p>
          <a:p>
            <a:pPr marL="285750" indent="-285750">
              <a:buFontTx/>
              <a:buChar char="•"/>
            </a:pPr>
            <a:r>
              <a:rPr lang="fi-FI" sz="2400" dirty="0"/>
              <a:t>Rullalyöntiä 5- tai 6-paikoille tulee välttää, koska siellä on usein joukkueen parhaat puolustajat, eikä lyönnillä silloin pystytä vaikeuttamaan vastustajan jatkopelaamista.</a:t>
            </a:r>
          </a:p>
          <a:p>
            <a:pPr marL="285750" indent="-285750">
              <a:buFontTx/>
              <a:buChar char="•"/>
            </a:pPr>
            <a:endParaRPr lang="fi-FI" dirty="0"/>
          </a:p>
          <a:p>
            <a:pPr marL="285750" indent="-285750">
              <a:buFontTx/>
              <a:buChar char="•"/>
            </a:pPr>
            <a:endParaRPr lang="fi-FI" dirty="0"/>
          </a:p>
          <a:p>
            <a:r>
              <a:rPr lang="fi-FI" dirty="0"/>
              <a:t>	</a:t>
            </a:r>
          </a:p>
          <a:p>
            <a:r>
              <a:rPr lang="fi-FI" dirty="0"/>
              <a:t>	</a:t>
            </a:r>
          </a:p>
        </p:txBody>
      </p:sp>
    </p:spTree>
    <p:extLst>
      <p:ext uri="{BB962C8B-B14F-4D97-AF65-F5344CB8AC3E}">
        <p14:creationId xmlns:p14="http://schemas.microsoft.com/office/powerpoint/2010/main" val="3675445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83568" y="274638"/>
            <a:ext cx="7776864" cy="1143000"/>
          </a:xfrm>
        </p:spPr>
        <p:txBody>
          <a:bodyPr>
            <a:noAutofit/>
          </a:bodyPr>
          <a:lstStyle/>
          <a:p>
            <a:r>
              <a:rPr lang="fi-FI" sz="3200" b="1" dirty="0">
                <a:solidFill>
                  <a:srgbClr val="23408F"/>
                </a:solidFill>
                <a:latin typeface="Univers LT Std 85 XBlk" pitchFamily="34" charset="0"/>
              </a:rPr>
              <a:t>OPETELTAVIA TEKNISIÄ JA </a:t>
            </a:r>
            <a:r>
              <a:rPr lang="fi-FI" sz="3200" b="1" dirty="0" smtClean="0">
                <a:solidFill>
                  <a:srgbClr val="23408F"/>
                </a:solidFill>
                <a:latin typeface="Univers LT Std 85 XBlk" pitchFamily="34" charset="0"/>
              </a:rPr>
              <a:t/>
            </a:r>
            <a:br>
              <a:rPr lang="fi-FI" sz="3200" b="1" dirty="0" smtClean="0">
                <a:solidFill>
                  <a:srgbClr val="23408F"/>
                </a:solidFill>
                <a:latin typeface="Univers LT Std 85 XBlk" pitchFamily="34" charset="0"/>
              </a:rPr>
            </a:br>
            <a:r>
              <a:rPr lang="fi-FI" sz="3200" b="1" dirty="0" smtClean="0">
                <a:solidFill>
                  <a:srgbClr val="23408F"/>
                </a:solidFill>
                <a:latin typeface="Univers LT Std 85 XBlk" pitchFamily="34" charset="0"/>
              </a:rPr>
              <a:t>TAKTISIA </a:t>
            </a:r>
            <a:r>
              <a:rPr lang="fi-FI" sz="3200" b="1" dirty="0">
                <a:solidFill>
                  <a:srgbClr val="23408F"/>
                </a:solidFill>
                <a:latin typeface="Univers LT Std 85 XBlk" pitchFamily="34" charset="0"/>
              </a:rPr>
              <a:t>ASIOITA</a:t>
            </a:r>
            <a:endParaRPr lang="fi-FI" sz="3200" dirty="0"/>
          </a:p>
        </p:txBody>
      </p:sp>
      <p:sp>
        <p:nvSpPr>
          <p:cNvPr id="3" name="Sisällön paikkamerkki 2"/>
          <p:cNvSpPr>
            <a:spLocks noGrp="1"/>
          </p:cNvSpPr>
          <p:nvPr>
            <p:ph idx="1"/>
          </p:nvPr>
        </p:nvSpPr>
        <p:spPr>
          <a:xfrm>
            <a:off x="323528" y="1844824"/>
            <a:ext cx="8568952" cy="4525963"/>
          </a:xfrm>
        </p:spPr>
        <p:txBody>
          <a:bodyPr>
            <a:normAutofit fontScale="70000" lnSpcReduction="20000"/>
          </a:bodyPr>
          <a:lstStyle/>
          <a:p>
            <a:pPr>
              <a:buFontTx/>
              <a:buChar char="•"/>
            </a:pPr>
            <a:r>
              <a:rPr lang="fi-FI" sz="3400" dirty="0"/>
              <a:t>Puolustuspelaamisessa tavoitteena on nostaa peliin torjunnan </a:t>
            </a:r>
            <a:r>
              <a:rPr lang="fi-FI" sz="3400" dirty="0" smtClean="0"/>
              <a:t>ohi hyökätyt/torjunnasta </a:t>
            </a:r>
            <a:r>
              <a:rPr lang="fi-FI" sz="3400" dirty="0"/>
              <a:t>kimpoavat pallot. </a:t>
            </a:r>
            <a:r>
              <a:rPr lang="fi-FI" sz="3400" dirty="0">
                <a:sym typeface="Wingdings" pitchFamily="2" charset="2"/>
              </a:rPr>
              <a:t>Puolustuksen hyvä laatu helpottaa hyvän passin tekemistä, ja auttaa tekemään tehokkaan jatkohyökkäyksen. </a:t>
            </a:r>
          </a:p>
          <a:p>
            <a:pPr>
              <a:buFontTx/>
              <a:buChar char="•"/>
            </a:pPr>
            <a:r>
              <a:rPr lang="fi-FI" sz="3400" dirty="0">
                <a:sym typeface="Wingdings" pitchFamily="2" charset="2"/>
              </a:rPr>
              <a:t>Ko</a:t>
            </a:r>
            <a:r>
              <a:rPr lang="fi-FI" sz="3400" dirty="0"/>
              <a:t>vat lyönnit puolustetaan keskelle kenttää ylös (hallitusti, ei liian korkeana). </a:t>
            </a:r>
          </a:p>
          <a:p>
            <a:pPr>
              <a:buFontTx/>
              <a:buChar char="•"/>
            </a:pPr>
            <a:r>
              <a:rPr lang="fi-FI" sz="3400" dirty="0"/>
              <a:t>Löysät lyönnit ohjataan huolellisesti verkolle, noin metri irti verkosta ja lähelle kentän halkaisijaa. H</a:t>
            </a:r>
            <a:r>
              <a:rPr lang="fi-FI" sz="3400" dirty="0">
                <a:sym typeface="Wingdings" pitchFamily="2" charset="2"/>
              </a:rPr>
              <a:t>yvä nosto verkolle mahdollistaa myös keskihyökkäykseen. </a:t>
            </a:r>
          </a:p>
          <a:p>
            <a:pPr>
              <a:buFontTx/>
              <a:buChar char="•"/>
            </a:pPr>
            <a:r>
              <a:rPr lang="fi-FI" sz="3400" dirty="0">
                <a:sym typeface="Wingdings" pitchFamily="2" charset="2"/>
              </a:rPr>
              <a:t>Toimituspallot (</a:t>
            </a:r>
            <a:r>
              <a:rPr lang="fi-FI" sz="3400" dirty="0" err="1">
                <a:sym typeface="Wingdings" pitchFamily="2" charset="2"/>
              </a:rPr>
              <a:t>free</a:t>
            </a:r>
            <a:r>
              <a:rPr lang="fi-FI" sz="3400" dirty="0">
                <a:sym typeface="Wingdings" pitchFamily="2" charset="2"/>
              </a:rPr>
              <a:t> ball) on ehdottomasti nostettava aivan täydellisenä verkolle. </a:t>
            </a:r>
          </a:p>
          <a:p>
            <a:pPr>
              <a:buFontTx/>
              <a:buChar char="•"/>
            </a:pPr>
            <a:r>
              <a:rPr lang="fi-FI" sz="3400" dirty="0">
                <a:sym typeface="Wingdings" pitchFamily="2" charset="2"/>
              </a:rPr>
              <a:t>Puolustustilanteen jälkeinen laadukas passi ja sitä kautta saatu hyvä hyökkäystilanne on erittäin merkittävää pelin voittamisen kannalta.</a:t>
            </a:r>
            <a:endParaRPr lang="fi-FI" sz="3400" dirty="0"/>
          </a:p>
          <a:p>
            <a:endParaRPr lang="fi-FI" sz="3400" dirty="0"/>
          </a:p>
          <a:p>
            <a:pPr marL="285750" indent="-285750">
              <a:buFontTx/>
              <a:buChar char="•"/>
            </a:pPr>
            <a:endParaRPr lang="fi-FI" sz="3400" dirty="0"/>
          </a:p>
          <a:p>
            <a:endParaRPr lang="fi-FI" dirty="0"/>
          </a:p>
        </p:txBody>
      </p:sp>
    </p:spTree>
    <p:extLst>
      <p:ext uri="{BB962C8B-B14F-4D97-AF65-F5344CB8AC3E}">
        <p14:creationId xmlns:p14="http://schemas.microsoft.com/office/powerpoint/2010/main" val="546716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17716</TotalTime>
  <Words>1734</Words>
  <Application>Microsoft Office PowerPoint</Application>
  <PresentationFormat>On-screen Show (4:3)</PresentationFormat>
  <Paragraphs>346</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Office-teema</vt:lpstr>
      <vt:lpstr> ALUEVALMENNUS </vt:lpstr>
      <vt:lpstr>TÄRKEITÄ TAITOJA PELIN KANNALTA</vt:lpstr>
      <vt:lpstr>PowerPoint Presentation</vt:lpstr>
      <vt:lpstr>PowerPoint Presentation</vt:lpstr>
      <vt:lpstr>PowerPoint Presentation</vt:lpstr>
      <vt:lpstr>PowerPoint Presentation</vt:lpstr>
      <vt:lpstr>PowerPoint Presentation</vt:lpstr>
      <vt:lpstr>OPETELTAVIA TEKNISIÄ JA  TAKTISIA ASIOITA</vt:lpstr>
      <vt:lpstr>OPETELTAVIA TEKNISIÄ JA  TAKTISIA ASIOITA</vt:lpstr>
      <vt:lpstr>ALOITUSSYÖTTÖ</vt:lpstr>
      <vt:lpstr>VASTAANOTTO</vt:lpstr>
      <vt:lpstr>VASTAANOTTO</vt:lpstr>
      <vt:lpstr>VASTAANOTTO</vt:lpstr>
      <vt:lpstr>HYÖKKÄYS</vt:lpstr>
      <vt:lpstr>HYÖKKÄYSSUUNNAT </vt:lpstr>
      <vt:lpstr>VARMISTAMINEN</vt:lpstr>
      <vt:lpstr>TORJUNTA</vt:lpstr>
      <vt:lpstr>PERUSTAKTIIKKA TORJUNTA -PUOLUSTUKSESSA</vt:lpstr>
      <vt:lpstr>TORJUNTA</vt:lpstr>
      <vt:lpstr>PUOLUSTUKSEN VALMIUSPAIKAT</vt:lpstr>
      <vt:lpstr>BOXI -puolustus</vt:lpstr>
      <vt:lpstr>PowerPoint Presentation</vt:lpstr>
      <vt:lpstr>TORJUNTA - PUOLUSTUS</vt:lpstr>
      <vt:lpstr>TERMINOLOGIAA</vt:lpstr>
      <vt:lpstr>TERMINOLOGIAA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Pääotsikko(calibri 66)</dc:title>
  <dc:creator>Anni Peltonen</dc:creator>
  <cp:lastModifiedBy>Kuukasjärvi Leena</cp:lastModifiedBy>
  <cp:revision>808</cp:revision>
  <dcterms:created xsi:type="dcterms:W3CDTF">2011-11-28T12:29:41Z</dcterms:created>
  <dcterms:modified xsi:type="dcterms:W3CDTF">2018-05-09T15:08:41Z</dcterms:modified>
</cp:coreProperties>
</file>